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9" r:id="rId4"/>
    <p:sldId id="258" r:id="rId5"/>
    <p:sldId id="290" r:id="rId6"/>
    <p:sldId id="267" r:id="rId7"/>
    <p:sldId id="268" r:id="rId8"/>
    <p:sldId id="265" r:id="rId9"/>
    <p:sldId id="291" r:id="rId10"/>
    <p:sldId id="284" r:id="rId11"/>
    <p:sldId id="292" r:id="rId12"/>
    <p:sldId id="293" r:id="rId13"/>
    <p:sldId id="281" r:id="rId14"/>
    <p:sldId id="262" r:id="rId15"/>
    <p:sldId id="269" r:id="rId16"/>
    <p:sldId id="294" r:id="rId17"/>
    <p:sldId id="266" r:id="rId18"/>
    <p:sldId id="274" r:id="rId19"/>
    <p:sldId id="288" r:id="rId20"/>
    <p:sldId id="298" r:id="rId21"/>
    <p:sldId id="299" r:id="rId22"/>
    <p:sldId id="295" r:id="rId23"/>
    <p:sldId id="296" r:id="rId24"/>
    <p:sldId id="300" r:id="rId25"/>
    <p:sldId id="301" r:id="rId26"/>
    <p:sldId id="302" r:id="rId27"/>
    <p:sldId id="303" r:id="rId28"/>
    <p:sldId id="276" r:id="rId29"/>
    <p:sldId id="272" r:id="rId30"/>
    <p:sldId id="273" r:id="rId3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4631F7-D2EE-4BE5-997A-38C05CF778BC}" type="datetimeFigureOut">
              <a:rPr lang="zh-CN" altLang="en-US"/>
              <a:pPr>
                <a:defRPr/>
              </a:pPr>
              <a:t>2016/6/14</a:t>
            </a:fld>
            <a:endParaRPr lang="en-US" altLang="zh-CN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CB1134-F98F-4529-9EE9-48BDD8B904A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39728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B1D39FD-E048-4605-B8CE-0C780190933D}" type="datetimeFigureOut">
              <a:rPr lang="zh-CN" altLang="en-US"/>
              <a:pPr>
                <a:defRPr/>
              </a:pPr>
              <a:t>2016/6/14</a:t>
            </a:fld>
            <a:endParaRPr lang="en-US" altLang="zh-CN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C21729C-C280-46FD-A30D-387650A2083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4333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554" name="备注占位符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3555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DFB3B5-3897-45FF-BA5C-6151251288EB}" type="slidenum">
              <a:rPr lang="zh-CN" altLang="en-US" sz="1200">
                <a:latin typeface="Calibri" pitchFamily="34" charset="0"/>
              </a:rPr>
              <a:pPr algn="r"/>
              <a:t>8</a:t>
            </a:fld>
            <a:endParaRPr lang="en-US" altLang="zh-CN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5058" name="备注占位符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zh-CN" smtClean="0"/>
              <a:t>In the end, to cope with this type of writing, you may follow the six steps here. </a:t>
            </a:r>
            <a:endParaRPr lang="zh-CN" altLang="en-US" smtClean="0"/>
          </a:p>
        </p:txBody>
      </p:sp>
      <p:sp>
        <p:nvSpPr>
          <p:cNvPr id="45059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731544F-07C2-4D5B-8E43-1829945818FA}" type="slidenum">
              <a:rPr lang="zh-CN" altLang="en-US" sz="1200">
                <a:latin typeface="Calibri" pitchFamily="34" charset="0"/>
              </a:rPr>
              <a:pPr algn="r"/>
              <a:t>28</a:t>
            </a:fld>
            <a:endParaRPr lang="en-US" altLang="zh-CN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DCB9F-2683-4ABC-9571-BDEEC910CFB7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D0CD0-DC6E-4C00-9752-3DE21B2FEFC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FFDD1-5C83-42FC-8D32-72450D45CF50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65A72-4FB5-4638-93C8-752B0D5D95D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F6058-37B1-4B85-88B5-CBB1DF71D624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03404-2EDD-4AC0-9876-F1F03034C0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E1F39-8CBF-4598-9B29-31EBA9CCCBD6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29DFD-CF3C-472F-85AF-C619DE969DE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AB402-CABB-42FA-81ED-C291914632D4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C6B7C-F254-488D-A537-694E5BD3C71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D5C93-3DB5-48E6-B464-899A7C674499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3CE68-CBED-4983-8E0B-729D30B6AFA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F76A2-15D2-4073-B26B-A8000618230C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1603C-D7AB-44E5-8DAF-9E0D146B790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59FA9-C7FA-4C26-B1A4-17ED6FE75D7E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6EE8B-357D-45FB-8EFF-0046ECDF9AA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1387-B6CA-4181-8F9E-70A3ABF51E72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EE1C1-110E-45EF-9124-C6AE8B40DBB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08F02-EF74-4562-8CEC-40F166EE8F49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4CBC0-6F1F-4F87-A8DD-9294A353EA1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B2B2C-697F-46F1-9769-C939DA270A22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399F6-F144-4B86-AEA0-37C5364161D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0908148-8DEF-4E8B-9E83-D725A6243CE2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248BA4-DB43-4569-8A41-6E3E934406C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1029" name="Picture 4" descr="图片1333"/>
          <p:cNvPicPr>
            <a:picLocks noChangeAspect="1" noChangeArrowheads="1"/>
          </p:cNvPicPr>
          <p:nvPr userDrawn="1"/>
        </p:nvPicPr>
        <p:blipFill>
          <a:blip r:embed="rId13" cstate="print"/>
          <a:srcRect l="16208" r="4831" b="-2272"/>
          <a:stretch>
            <a:fillRect/>
          </a:stretch>
        </p:blipFill>
        <p:spPr bwMode="auto">
          <a:xfrm>
            <a:off x="1116013" y="1052513"/>
            <a:ext cx="7058025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0" name="Group 9"/>
          <p:cNvGrpSpPr>
            <a:grpSpLocks/>
          </p:cNvGrpSpPr>
          <p:nvPr userDrawn="1"/>
        </p:nvGrpSpPr>
        <p:grpSpPr bwMode="auto">
          <a:xfrm>
            <a:off x="179388" y="73025"/>
            <a:ext cx="971550" cy="1268413"/>
            <a:chOff x="0" y="-63"/>
            <a:chExt cx="889" cy="1316"/>
          </a:xfrm>
        </p:grpSpPr>
        <p:pic>
          <p:nvPicPr>
            <p:cNvPr id="1031" name="Picture 10" descr="u=2291391445,3821504563&amp;fm=21&amp;gp=0"/>
            <p:cNvPicPr>
              <a:picLocks noChangeAspect="1" noChangeArrowheads="1"/>
            </p:cNvPicPr>
            <p:nvPr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83958"/>
            <a:stretch>
              <a:fillRect/>
            </a:stretch>
          </p:blipFill>
          <p:spPr bwMode="auto">
            <a:xfrm>
              <a:off x="476" y="-63"/>
              <a:ext cx="413" cy="1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2" name="Picture 11" descr="cdbf6c81800a19d8b61b2ef130fa828ba61e462d"/>
            <p:cNvPicPr>
              <a:picLocks noChangeAspect="1" noChangeArrowheads="1"/>
            </p:cNvPicPr>
            <p:nvPr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894" t="4457" r="24838" b="13370"/>
            <a:stretch>
              <a:fillRect/>
            </a:stretch>
          </p:blipFill>
          <p:spPr bwMode="auto">
            <a:xfrm>
              <a:off x="0" y="0"/>
              <a:ext cx="542" cy="1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3" name="Picture 12" descr="26418_143517_b80e_618"/>
            <p:cNvPicPr>
              <a:picLocks noChangeAspect="1" noChangeArrowheads="1"/>
            </p:cNvPicPr>
            <p:nvPr/>
          </p:nvPicPr>
          <p:blipFill>
            <a:blip r:embed="rId1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30919" t="15320" r="27043" b="20102"/>
            <a:stretch>
              <a:fillRect/>
            </a:stretch>
          </p:blipFill>
          <p:spPr bwMode="auto">
            <a:xfrm>
              <a:off x="501" y="527"/>
              <a:ext cx="15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5" descr="印章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1916113"/>
            <a:ext cx="389255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Box 7"/>
          <p:cNvSpPr txBox="1">
            <a:spLocks noChangeArrowheads="1"/>
          </p:cNvSpPr>
          <p:nvPr/>
        </p:nvSpPr>
        <p:spPr bwMode="auto">
          <a:xfrm>
            <a:off x="1476375" y="981075"/>
            <a:ext cx="66246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400" b="1">
                <a:latin typeface="Calibri" pitchFamily="34" charset="0"/>
              </a:rPr>
              <a:t>Welcome to</a:t>
            </a:r>
            <a:r>
              <a:rPr lang="en-US" altLang="zh-CN" sz="4400" b="1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altLang="zh-CN" sz="4400" b="1">
                <a:solidFill>
                  <a:srgbClr val="0000FF"/>
                </a:solidFill>
                <a:latin typeface="Calibri" pitchFamily="34" charset="0"/>
              </a:rPr>
              <a:t>Eric</a:t>
            </a:r>
            <a:r>
              <a:rPr lang="en-US" altLang="zh-CN" sz="4400" b="1">
                <a:latin typeface="Calibri" pitchFamily="34" charset="0"/>
              </a:rPr>
              <a:t>’s</a:t>
            </a:r>
            <a:r>
              <a:rPr lang="en-US" altLang="zh-CN" sz="4400" b="1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altLang="zh-CN" sz="4400" b="1">
                <a:latin typeface="Calibri" pitchFamily="34" charset="0"/>
              </a:rPr>
              <a:t>class!</a:t>
            </a:r>
            <a:endParaRPr lang="zh-CN" altLang="en-US" sz="44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5"/>
          <p:cNvSpPr txBox="1">
            <a:spLocks noChangeArrowheads="1"/>
          </p:cNvSpPr>
          <p:nvPr/>
        </p:nvSpPr>
        <p:spPr bwMode="auto">
          <a:xfrm>
            <a:off x="1330325" y="1265238"/>
            <a:ext cx="71294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Calibri" pitchFamily="34" charset="0"/>
              </a:rPr>
              <a:t>Raise questions about the development</a:t>
            </a:r>
          </a:p>
        </p:txBody>
      </p:sp>
      <p:pic>
        <p:nvPicPr>
          <p:cNvPr id="23568" name="Picture 16" descr="318765-130H50R1468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989" r="16679"/>
          <a:stretch>
            <a:fillRect/>
          </a:stretch>
        </p:blipFill>
        <p:spPr bwMode="auto">
          <a:xfrm>
            <a:off x="2771775" y="3933825"/>
            <a:ext cx="3095625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5" name="TextBox 12"/>
          <p:cNvSpPr txBox="1">
            <a:spLocks noChangeArrowheads="1"/>
          </p:cNvSpPr>
          <p:nvPr/>
        </p:nvSpPr>
        <p:spPr bwMode="auto">
          <a:xfrm>
            <a:off x="395288" y="4652963"/>
            <a:ext cx="8353425" cy="97472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Tip 4: </a:t>
            </a:r>
            <a:r>
              <a:rPr lang="en-US" altLang="zh-CN" sz="2800" b="1" u="sng">
                <a:solidFill>
                  <a:srgbClr val="0000FF"/>
                </a:solidFill>
                <a:latin typeface="Calibri" pitchFamily="34" charset="0"/>
              </a:rPr>
              <a:t>By raising questions on your own</a:t>
            </a:r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, you can produce more details of the development of the story.</a:t>
            </a:r>
            <a:endParaRPr lang="zh-CN" altLang="en-US" sz="2800" b="1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5604" name="TextBox 5"/>
          <p:cNvSpPr txBox="1">
            <a:spLocks noChangeArrowheads="1"/>
          </p:cNvSpPr>
          <p:nvPr/>
        </p:nvSpPr>
        <p:spPr bwMode="auto">
          <a:xfrm>
            <a:off x="250825" y="1844675"/>
            <a:ext cx="86042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latin typeface="Arial Black" pitchFamily="34" charset="0"/>
              </a:rPr>
              <a:t>Para. 1</a:t>
            </a:r>
          </a:p>
          <a:p>
            <a:r>
              <a:rPr lang="en-US" altLang="zh-CN" sz="2800" b="1" i="1">
                <a:latin typeface="Times New Roman" pitchFamily="18" charset="0"/>
              </a:rPr>
              <a:t>The little boy headed back down to the old man’s house.</a:t>
            </a:r>
          </a:p>
        </p:txBody>
      </p:sp>
      <p:sp>
        <p:nvSpPr>
          <p:cNvPr id="25605" name="TextBox 5"/>
          <p:cNvSpPr txBox="1">
            <a:spLocks noChangeArrowheads="1"/>
          </p:cNvSpPr>
          <p:nvPr/>
        </p:nvSpPr>
        <p:spPr bwMode="auto">
          <a:xfrm>
            <a:off x="250825" y="2852738"/>
            <a:ext cx="86042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latin typeface="Arial Black" pitchFamily="34" charset="0"/>
              </a:rPr>
              <a:t>Para. 2</a:t>
            </a:r>
          </a:p>
          <a:p>
            <a:r>
              <a:rPr lang="en-US" altLang="zh-CN" sz="2800" b="1" i="1">
                <a:latin typeface="Times New Roman" pitchFamily="18" charset="0"/>
              </a:rPr>
              <a:t>From that day on something changed inside the old man.</a:t>
            </a:r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1476375" y="279400"/>
            <a:ext cx="83518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CC0000"/>
                </a:solidFill>
                <a:latin typeface="Arial Black" pitchFamily="34" charset="0"/>
              </a:rPr>
              <a:t>Inferring </a:t>
            </a:r>
            <a:r>
              <a:rPr lang="en-US" altLang="zh-CN" sz="3200" i="1">
                <a:latin typeface="Arial Black" pitchFamily="34" charset="0"/>
              </a:rPr>
              <a:t>the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5" grpId="0" animBg="1"/>
      <p:bldP spid="4404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Box 5"/>
          <p:cNvSpPr txBox="1">
            <a:spLocks noChangeArrowheads="1"/>
          </p:cNvSpPr>
          <p:nvPr/>
        </p:nvSpPr>
        <p:spPr bwMode="auto">
          <a:xfrm>
            <a:off x="250825" y="1412875"/>
            <a:ext cx="86042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latin typeface="Arial Black" pitchFamily="34" charset="0"/>
              </a:rPr>
              <a:t>Para. 1</a:t>
            </a:r>
          </a:p>
          <a:p>
            <a:r>
              <a:rPr lang="en-US" altLang="zh-CN" sz="2800" b="1" i="1">
                <a:latin typeface="Times New Roman" pitchFamily="18" charset="0"/>
              </a:rPr>
              <a:t>The little boy headed back down to the old man’s house.</a:t>
            </a:r>
          </a:p>
        </p:txBody>
      </p:sp>
      <p:sp>
        <p:nvSpPr>
          <p:cNvPr id="31751" name="TextBox 5"/>
          <p:cNvSpPr txBox="1">
            <a:spLocks noChangeArrowheads="1"/>
          </p:cNvSpPr>
          <p:nvPr/>
        </p:nvSpPr>
        <p:spPr bwMode="auto">
          <a:xfrm>
            <a:off x="144463" y="4062413"/>
            <a:ext cx="9107487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700" b="1">
                <a:latin typeface="Calibri" pitchFamily="34" charset="0"/>
              </a:rPr>
              <a:t>Q2:</a:t>
            </a:r>
            <a:r>
              <a:rPr lang="en-US" altLang="zh-CN" sz="2700" b="1">
                <a:solidFill>
                  <a:srgbClr val="FF0000"/>
                </a:solidFill>
                <a:latin typeface="Calibri" pitchFamily="34" charset="0"/>
              </a:rPr>
              <a:t> How</a:t>
            </a:r>
            <a:r>
              <a:rPr lang="en-US" altLang="zh-CN" sz="2700" b="1">
                <a:latin typeface="Calibri" pitchFamily="34" charset="0"/>
              </a:rPr>
              <a:t> would the old man </a:t>
            </a:r>
            <a:r>
              <a:rPr lang="en-US" altLang="zh-CN" sz="2700" b="1">
                <a:solidFill>
                  <a:srgbClr val="FF0000"/>
                </a:solidFill>
                <a:latin typeface="Calibri" pitchFamily="34" charset="0"/>
              </a:rPr>
              <a:t>react to</a:t>
            </a:r>
            <a:r>
              <a:rPr lang="en-US" altLang="zh-CN" sz="2700" b="1">
                <a:latin typeface="Calibri" pitchFamily="34" charset="0"/>
              </a:rPr>
              <a:t> the boy’s visit and offer? </a:t>
            </a:r>
          </a:p>
        </p:txBody>
      </p:sp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07950" y="2492375"/>
            <a:ext cx="86756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700" b="1">
                <a:latin typeface="Calibri" pitchFamily="34" charset="0"/>
              </a:rPr>
              <a:t>Q1:</a:t>
            </a:r>
            <a:r>
              <a:rPr lang="en-US" altLang="zh-CN" sz="2700" b="1">
                <a:solidFill>
                  <a:srgbClr val="FF0000"/>
                </a:solidFill>
                <a:latin typeface="Calibri" pitchFamily="34" charset="0"/>
              </a:rPr>
              <a:t> What</a:t>
            </a:r>
            <a:r>
              <a:rPr lang="en-US" altLang="zh-CN" sz="2700" b="1">
                <a:latin typeface="Calibri" pitchFamily="34" charset="0"/>
              </a:rPr>
              <a:t> would the little boy </a:t>
            </a:r>
            <a:r>
              <a:rPr lang="en-US" altLang="zh-CN" sz="2700" b="1">
                <a:solidFill>
                  <a:srgbClr val="FF0000"/>
                </a:solidFill>
                <a:latin typeface="Calibri" pitchFamily="34" charset="0"/>
              </a:rPr>
              <a:t>say</a:t>
            </a:r>
            <a:r>
              <a:rPr lang="en-US" altLang="zh-CN" sz="2700" b="1">
                <a:latin typeface="Calibri" pitchFamily="34" charset="0"/>
              </a:rPr>
              <a:t> and</a:t>
            </a:r>
            <a:r>
              <a:rPr lang="en-US" altLang="zh-CN" sz="2700" b="1">
                <a:solidFill>
                  <a:srgbClr val="FF0000"/>
                </a:solidFill>
                <a:latin typeface="Calibri" pitchFamily="34" charset="0"/>
              </a:rPr>
              <a:t> do</a:t>
            </a:r>
            <a:r>
              <a:rPr lang="en-US" altLang="zh-CN" sz="2700" b="1">
                <a:latin typeface="Calibri" pitchFamily="34" charset="0"/>
              </a:rPr>
              <a:t>?</a:t>
            </a:r>
          </a:p>
        </p:txBody>
      </p:sp>
      <p:sp>
        <p:nvSpPr>
          <p:cNvPr id="44038" name="TextBox 5"/>
          <p:cNvSpPr txBox="1">
            <a:spLocks noChangeArrowheads="1"/>
          </p:cNvSpPr>
          <p:nvPr/>
        </p:nvSpPr>
        <p:spPr bwMode="auto">
          <a:xfrm>
            <a:off x="755650" y="2997200"/>
            <a:ext cx="48244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explained why he came again</a:t>
            </a:r>
          </a:p>
        </p:txBody>
      </p:sp>
      <p:sp>
        <p:nvSpPr>
          <p:cNvPr id="27657" name="TextBox 5"/>
          <p:cNvSpPr txBox="1">
            <a:spLocks noChangeArrowheads="1"/>
          </p:cNvSpPr>
          <p:nvPr/>
        </p:nvSpPr>
        <p:spPr bwMode="auto">
          <a:xfrm>
            <a:off x="755650" y="4581525"/>
            <a:ext cx="5040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asked why the boy came again</a:t>
            </a:r>
          </a:p>
        </p:txBody>
      </p:sp>
      <p:sp>
        <p:nvSpPr>
          <p:cNvPr id="44040" name="TextBox 5"/>
          <p:cNvSpPr txBox="1">
            <a:spLocks noChangeArrowheads="1"/>
          </p:cNvSpPr>
          <p:nvPr/>
        </p:nvSpPr>
        <p:spPr bwMode="auto">
          <a:xfrm>
            <a:off x="755650" y="5573713"/>
            <a:ext cx="4968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felt surprised and moved </a:t>
            </a: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755650" y="5084763"/>
            <a:ext cx="4032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accepted the dog figurine 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755650" y="3429000"/>
            <a:ext cx="332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gave the dog figurine</a:t>
            </a:r>
          </a:p>
        </p:txBody>
      </p:sp>
      <p:sp>
        <p:nvSpPr>
          <p:cNvPr id="13" name="椭圆 4"/>
          <p:cNvSpPr>
            <a:spLocks noChangeArrowheads="1"/>
          </p:cNvSpPr>
          <p:nvPr/>
        </p:nvSpPr>
        <p:spPr bwMode="auto">
          <a:xfrm rot="16200000" flipV="1">
            <a:off x="1112837" y="1023938"/>
            <a:ext cx="441325" cy="2165350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6634" name="椭圆 4"/>
          <p:cNvSpPr>
            <a:spLocks noChangeArrowheads="1"/>
          </p:cNvSpPr>
          <p:nvPr/>
        </p:nvSpPr>
        <p:spPr bwMode="auto">
          <a:xfrm rot="16200000" flipV="1">
            <a:off x="6223794" y="1200944"/>
            <a:ext cx="441325" cy="1871663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6635" name="Rectangle 5"/>
          <p:cNvSpPr>
            <a:spLocks noChangeArrowheads="1"/>
          </p:cNvSpPr>
          <p:nvPr/>
        </p:nvSpPr>
        <p:spPr bwMode="auto">
          <a:xfrm>
            <a:off x="1476375" y="279400"/>
            <a:ext cx="83518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CC0000"/>
                </a:solidFill>
                <a:latin typeface="Arial Black" pitchFamily="34" charset="0"/>
              </a:rPr>
              <a:t>Inferring </a:t>
            </a:r>
            <a:r>
              <a:rPr lang="en-US" altLang="zh-CN" sz="3200" i="1">
                <a:latin typeface="Arial Black" pitchFamily="34" charset="0"/>
              </a:rPr>
              <a:t>the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1" grpId="0"/>
      <p:bldP spid="2" grpId="0"/>
      <p:bldP spid="44038" grpId="0"/>
      <p:bldP spid="27657" grpId="0"/>
      <p:bldP spid="44040" grpId="0"/>
      <p:bldP spid="27663" grpId="0"/>
      <p:bldP spid="3" grpId="0"/>
      <p:bldP spid="13" grpId="0" animBg="1"/>
      <p:bldP spid="266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5"/>
          <p:cNvSpPr txBox="1">
            <a:spLocks noChangeArrowheads="1"/>
          </p:cNvSpPr>
          <p:nvPr/>
        </p:nvSpPr>
        <p:spPr bwMode="auto">
          <a:xfrm>
            <a:off x="250825" y="1414463"/>
            <a:ext cx="86042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latin typeface="Arial Black" pitchFamily="34" charset="0"/>
              </a:rPr>
              <a:t>Para. 2</a:t>
            </a:r>
          </a:p>
          <a:p>
            <a:r>
              <a:rPr lang="en-US" altLang="zh-CN" sz="2800" b="1" i="1">
                <a:latin typeface="Times New Roman" pitchFamily="18" charset="0"/>
              </a:rPr>
              <a:t>From that day on something changed inside the old man.</a:t>
            </a:r>
          </a:p>
        </p:txBody>
      </p:sp>
      <p:sp>
        <p:nvSpPr>
          <p:cNvPr id="27650" name="椭圆 4"/>
          <p:cNvSpPr>
            <a:spLocks noChangeArrowheads="1"/>
          </p:cNvSpPr>
          <p:nvPr/>
        </p:nvSpPr>
        <p:spPr bwMode="auto">
          <a:xfrm rot="16200000" flipV="1">
            <a:off x="4171156" y="661195"/>
            <a:ext cx="441325" cy="2951162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9946" name="TextBox 5"/>
          <p:cNvSpPr txBox="1">
            <a:spLocks noChangeArrowheads="1"/>
          </p:cNvSpPr>
          <p:nvPr/>
        </p:nvSpPr>
        <p:spPr bwMode="auto">
          <a:xfrm>
            <a:off x="250825" y="2492375"/>
            <a:ext cx="698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D0D0D"/>
                </a:solidFill>
                <a:latin typeface="Calibri" pitchFamily="34" charset="0"/>
              </a:rPr>
              <a:t>Q1: </a:t>
            </a:r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What changed </a:t>
            </a:r>
            <a:r>
              <a:rPr lang="en-US" altLang="zh-CN" sz="2800" b="1">
                <a:latin typeface="Calibri" pitchFamily="34" charset="0"/>
              </a:rPr>
              <a:t>inside the old man?</a:t>
            </a: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250825" y="3933825"/>
            <a:ext cx="7993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latin typeface="Calibri" pitchFamily="34" charset="0"/>
              </a:rPr>
              <a:t>Q2: </a:t>
            </a:r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What</a:t>
            </a:r>
            <a:r>
              <a:rPr lang="en-US" altLang="zh-CN" sz="2800" b="1">
                <a:latin typeface="Calibri" pitchFamily="34" charset="0"/>
              </a:rPr>
              <a:t> would the boy </a:t>
            </a:r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do</a:t>
            </a:r>
            <a:r>
              <a:rPr lang="en-US" altLang="zh-CN" sz="2800" b="1">
                <a:latin typeface="Calibri" pitchFamily="34" charset="0"/>
              </a:rPr>
              <a:t> for the old man?</a:t>
            </a: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250825" y="5286375"/>
            <a:ext cx="7993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latin typeface="Calibri" pitchFamily="34" charset="0"/>
              </a:rPr>
              <a:t>Q3: </a:t>
            </a:r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How </a:t>
            </a:r>
            <a:r>
              <a:rPr lang="en-US" altLang="zh-CN" sz="2800" b="1">
                <a:latin typeface="Calibri" pitchFamily="34" charset="0"/>
              </a:rPr>
              <a:t>would the old man</a:t>
            </a:r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 feel</a:t>
            </a:r>
            <a:r>
              <a:rPr lang="en-US" altLang="zh-CN" sz="2800" b="1">
                <a:solidFill>
                  <a:srgbClr val="0D0D0D"/>
                </a:solidFill>
                <a:latin typeface="Calibri" pitchFamily="34" charset="0"/>
              </a:rPr>
              <a:t> in the end</a:t>
            </a:r>
            <a:r>
              <a:rPr lang="en-US" altLang="zh-CN" sz="2800" b="1">
                <a:latin typeface="Calibri" pitchFamily="34" charset="0"/>
              </a:rPr>
              <a:t>?</a:t>
            </a:r>
          </a:p>
        </p:txBody>
      </p:sp>
      <p:sp>
        <p:nvSpPr>
          <p:cNvPr id="27654" name="Rectangle 5"/>
          <p:cNvSpPr>
            <a:spLocks noChangeArrowheads="1"/>
          </p:cNvSpPr>
          <p:nvPr/>
        </p:nvSpPr>
        <p:spPr bwMode="auto">
          <a:xfrm>
            <a:off x="1476375" y="279400"/>
            <a:ext cx="83518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CC0000"/>
                </a:solidFill>
                <a:latin typeface="Arial Black" pitchFamily="34" charset="0"/>
              </a:rPr>
              <a:t>Inferring </a:t>
            </a:r>
            <a:r>
              <a:rPr lang="en-US" altLang="zh-CN" sz="3200" i="1">
                <a:latin typeface="Arial Black" pitchFamily="34" charset="0"/>
              </a:rPr>
              <a:t>the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  <p:bldP spid="39946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4"/>
          <p:cNvSpPr/>
          <p:nvPr/>
        </p:nvSpPr>
        <p:spPr>
          <a:xfrm>
            <a:off x="323850" y="2781300"/>
            <a:ext cx="3744913" cy="388778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8928" name="TextBox 6"/>
          <p:cNvSpPr txBox="1">
            <a:spLocks noChangeArrowheads="1"/>
          </p:cNvSpPr>
          <p:nvPr/>
        </p:nvSpPr>
        <p:spPr bwMode="auto">
          <a:xfrm>
            <a:off x="468313" y="3351213"/>
            <a:ext cx="3527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i="1">
                <a:latin typeface="Times New Roman" pitchFamily="18" charset="0"/>
              </a:rPr>
              <a:t>hardly ever came out</a:t>
            </a:r>
            <a:endParaRPr lang="zh-CN" altLang="en-US" sz="2800" b="1" i="1">
              <a:latin typeface="Times New Roman" pitchFamily="18" charset="0"/>
            </a:endParaRPr>
          </a:p>
        </p:txBody>
      </p:sp>
      <p:sp>
        <p:nvSpPr>
          <p:cNvPr id="38929" name="TextBox 7"/>
          <p:cNvSpPr txBox="1">
            <a:spLocks noChangeArrowheads="1"/>
          </p:cNvSpPr>
          <p:nvPr/>
        </p:nvSpPr>
        <p:spPr bwMode="auto">
          <a:xfrm>
            <a:off x="468313" y="3840163"/>
            <a:ext cx="3167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i="1">
                <a:latin typeface="Times New Roman" pitchFamily="18" charset="0"/>
              </a:rPr>
              <a:t>not say hello to</a:t>
            </a:r>
            <a:endParaRPr lang="zh-CN" altLang="en-US" sz="2800" b="1" i="1">
              <a:latin typeface="Times New Roman" pitchFamily="18" charset="0"/>
            </a:endParaRPr>
          </a:p>
        </p:txBody>
      </p:sp>
      <p:sp>
        <p:nvSpPr>
          <p:cNvPr id="38930" name="TextBox 9"/>
          <p:cNvSpPr txBox="1">
            <a:spLocks noChangeArrowheads="1"/>
          </p:cNvSpPr>
          <p:nvPr/>
        </p:nvSpPr>
        <p:spPr bwMode="auto">
          <a:xfrm>
            <a:off x="468313" y="4287838"/>
            <a:ext cx="3311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i="1">
                <a:latin typeface="Times New Roman" pitchFamily="18" charset="0"/>
              </a:rPr>
              <a:t>simply just glared at</a:t>
            </a:r>
            <a:endParaRPr lang="zh-CN" altLang="en-US" sz="2800" b="1" i="1">
              <a:latin typeface="Times New Roman" pitchFamily="18" charset="0"/>
            </a:endParaRPr>
          </a:p>
        </p:txBody>
      </p:sp>
      <p:sp>
        <p:nvSpPr>
          <p:cNvPr id="38942" name="TextBox 9"/>
          <p:cNvSpPr txBox="1">
            <a:spLocks noChangeArrowheads="1"/>
          </p:cNvSpPr>
          <p:nvPr/>
        </p:nvSpPr>
        <p:spPr bwMode="auto">
          <a:xfrm>
            <a:off x="468313" y="5373688"/>
            <a:ext cx="37433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i="1">
                <a:latin typeface="Times New Roman" pitchFamily="18" charset="0"/>
              </a:rPr>
              <a:t>only had dog figurines as his family</a:t>
            </a:r>
            <a:endParaRPr lang="zh-CN" altLang="en-US" sz="2800" b="1" i="1">
              <a:latin typeface="Times New Roman" pitchFamily="18" charset="0"/>
            </a:endParaRPr>
          </a:p>
        </p:txBody>
      </p:sp>
      <p:sp>
        <p:nvSpPr>
          <p:cNvPr id="38943" name="TextBox 9"/>
          <p:cNvSpPr txBox="1">
            <a:spLocks noChangeArrowheads="1"/>
          </p:cNvSpPr>
          <p:nvPr/>
        </p:nvSpPr>
        <p:spPr bwMode="auto">
          <a:xfrm>
            <a:off x="468313" y="2903538"/>
            <a:ext cx="3311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Arial Black" pitchFamily="34" charset="0"/>
              </a:rPr>
              <a:t>Unfriendly:</a:t>
            </a:r>
            <a:endParaRPr lang="zh-CN" altLang="en-US" sz="2800" b="1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8944" name="TextBox 9"/>
          <p:cNvSpPr txBox="1">
            <a:spLocks noChangeArrowheads="1"/>
          </p:cNvSpPr>
          <p:nvPr/>
        </p:nvSpPr>
        <p:spPr bwMode="auto">
          <a:xfrm>
            <a:off x="468313" y="4776788"/>
            <a:ext cx="3311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Arial Black" pitchFamily="34" charset="0"/>
              </a:rPr>
              <a:t>Lonely:</a:t>
            </a:r>
            <a:endParaRPr lang="zh-CN" altLang="en-US" sz="2800" b="1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" name="圆角矩形 4"/>
          <p:cNvSpPr/>
          <p:nvPr/>
        </p:nvSpPr>
        <p:spPr>
          <a:xfrm>
            <a:off x="5003800" y="2781300"/>
            <a:ext cx="3960813" cy="389413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8946" name="TextBox 6"/>
          <p:cNvSpPr txBox="1">
            <a:spLocks noChangeArrowheads="1"/>
          </p:cNvSpPr>
          <p:nvPr/>
        </p:nvSpPr>
        <p:spPr bwMode="auto">
          <a:xfrm>
            <a:off x="5148263" y="3408363"/>
            <a:ext cx="3527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i="1">
                <a:latin typeface="Times New Roman" pitchFamily="18" charset="0"/>
              </a:rPr>
              <a:t>came out</a:t>
            </a:r>
            <a:endParaRPr lang="zh-CN" altLang="en-US" sz="2800" b="1" i="1">
              <a:latin typeface="Times New Roman" pitchFamily="18" charset="0"/>
            </a:endParaRPr>
          </a:p>
        </p:txBody>
      </p:sp>
      <p:sp>
        <p:nvSpPr>
          <p:cNvPr id="38948" name="TextBox 9"/>
          <p:cNvSpPr txBox="1">
            <a:spLocks noChangeArrowheads="1"/>
          </p:cNvSpPr>
          <p:nvPr/>
        </p:nvSpPr>
        <p:spPr bwMode="auto">
          <a:xfrm>
            <a:off x="5148263" y="3927475"/>
            <a:ext cx="3311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i="1">
                <a:latin typeface="Times New Roman" pitchFamily="18" charset="0"/>
              </a:rPr>
              <a:t>communicate with</a:t>
            </a:r>
            <a:endParaRPr lang="zh-CN" altLang="en-US" sz="2800" b="1" i="1">
              <a:latin typeface="Times New Roman" pitchFamily="18" charset="0"/>
            </a:endParaRPr>
          </a:p>
        </p:txBody>
      </p:sp>
      <p:sp>
        <p:nvSpPr>
          <p:cNvPr id="28684" name="TextBox 9"/>
          <p:cNvSpPr txBox="1">
            <a:spLocks noChangeArrowheads="1"/>
          </p:cNvSpPr>
          <p:nvPr/>
        </p:nvSpPr>
        <p:spPr bwMode="auto">
          <a:xfrm>
            <a:off x="5040313" y="5084763"/>
            <a:ext cx="39957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i="1">
                <a:latin typeface="Times New Roman" pitchFamily="18" charset="0"/>
              </a:rPr>
              <a:t>became his friend </a:t>
            </a:r>
            <a:endParaRPr lang="zh-CN" altLang="en-US" sz="2800" b="1" i="1">
              <a:latin typeface="Times New Roman" pitchFamily="18" charset="0"/>
            </a:endParaRPr>
          </a:p>
        </p:txBody>
      </p:sp>
      <p:sp>
        <p:nvSpPr>
          <p:cNvPr id="38950" name="TextBox 9"/>
          <p:cNvSpPr txBox="1">
            <a:spLocks noChangeArrowheads="1"/>
          </p:cNvSpPr>
          <p:nvPr/>
        </p:nvSpPr>
        <p:spPr bwMode="auto">
          <a:xfrm>
            <a:off x="5148263" y="2903538"/>
            <a:ext cx="3311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Arial Black" pitchFamily="34" charset="0"/>
              </a:rPr>
              <a:t>Not unfriendly:</a:t>
            </a:r>
            <a:endParaRPr lang="zh-CN" altLang="en-US" sz="2800" b="1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8951" name="TextBox 9"/>
          <p:cNvSpPr txBox="1">
            <a:spLocks noChangeArrowheads="1"/>
          </p:cNvSpPr>
          <p:nvPr/>
        </p:nvSpPr>
        <p:spPr bwMode="auto">
          <a:xfrm>
            <a:off x="5148263" y="4724400"/>
            <a:ext cx="3311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Arial Black" pitchFamily="34" charset="0"/>
              </a:rPr>
              <a:t>Not lonely:</a:t>
            </a:r>
            <a:endParaRPr lang="zh-CN" altLang="en-US" sz="2800" b="1">
              <a:solidFill>
                <a:srgbClr val="FF0000"/>
              </a:solidFill>
              <a:latin typeface="Arial Black" pitchFamily="34" charset="0"/>
            </a:endParaRPr>
          </a:p>
        </p:txBody>
      </p:sp>
      <p:cxnSp>
        <p:nvCxnSpPr>
          <p:cNvPr id="38952" name="直接箭头连接符 15"/>
          <p:cNvCxnSpPr>
            <a:cxnSpLocks noChangeShapeType="1"/>
          </p:cNvCxnSpPr>
          <p:nvPr/>
        </p:nvCxnSpPr>
        <p:spPr bwMode="auto">
          <a:xfrm>
            <a:off x="4067175" y="4503738"/>
            <a:ext cx="863600" cy="0"/>
          </a:xfrm>
          <a:prstGeom prst="straightConnector1">
            <a:avLst/>
          </a:prstGeom>
          <a:noFill/>
          <a:ln w="57150" algn="ctr">
            <a:solidFill>
              <a:srgbClr val="0000FF"/>
            </a:solidFill>
            <a:round/>
            <a:headEnd/>
            <a:tailEnd type="arrow" w="med" len="med"/>
          </a:ln>
        </p:spPr>
      </p:cxnSp>
      <p:sp>
        <p:nvSpPr>
          <p:cNvPr id="28687" name="TextBox 5"/>
          <p:cNvSpPr txBox="1">
            <a:spLocks noChangeArrowheads="1"/>
          </p:cNvSpPr>
          <p:nvPr/>
        </p:nvSpPr>
        <p:spPr bwMode="auto">
          <a:xfrm>
            <a:off x="971550" y="1254125"/>
            <a:ext cx="698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D0D0D"/>
                </a:solidFill>
                <a:latin typeface="Calibri" pitchFamily="34" charset="0"/>
              </a:rPr>
              <a:t>Q1: </a:t>
            </a:r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What change </a:t>
            </a:r>
            <a:r>
              <a:rPr lang="en-US" altLang="zh-CN" sz="2800" b="1">
                <a:latin typeface="Calibri" pitchFamily="34" charset="0"/>
              </a:rPr>
              <a:t>inside the old man?</a:t>
            </a:r>
          </a:p>
        </p:txBody>
      </p:sp>
      <p:sp>
        <p:nvSpPr>
          <p:cNvPr id="28688" name="Rectangle 5"/>
          <p:cNvSpPr>
            <a:spLocks noChangeArrowheads="1"/>
          </p:cNvSpPr>
          <p:nvPr/>
        </p:nvSpPr>
        <p:spPr bwMode="auto">
          <a:xfrm>
            <a:off x="1476375" y="279400"/>
            <a:ext cx="83518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CC0000"/>
                </a:solidFill>
                <a:latin typeface="Arial Black" pitchFamily="34" charset="0"/>
              </a:rPr>
              <a:t>Inferring </a:t>
            </a:r>
            <a:r>
              <a:rPr lang="en-US" altLang="zh-CN" sz="3200" i="1">
                <a:latin typeface="Arial Black" pitchFamily="34" charset="0"/>
              </a:rPr>
              <a:t>the development</a:t>
            </a: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971550" y="1700213"/>
            <a:ext cx="79930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latin typeface="Calibri" pitchFamily="34" charset="0"/>
              </a:rPr>
              <a:t>Q2: </a:t>
            </a:r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What</a:t>
            </a:r>
            <a:r>
              <a:rPr lang="en-US" altLang="zh-CN" sz="2800" b="1">
                <a:latin typeface="Calibri" pitchFamily="34" charset="0"/>
              </a:rPr>
              <a:t> would the boy </a:t>
            </a:r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do</a:t>
            </a:r>
            <a:r>
              <a:rPr lang="en-US" altLang="zh-CN" sz="2800" b="1">
                <a:latin typeface="Calibri" pitchFamily="34" charset="0"/>
              </a:rPr>
              <a:t> for the old man?</a:t>
            </a: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971550" y="2189163"/>
            <a:ext cx="79930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latin typeface="Calibri" pitchFamily="34" charset="0"/>
              </a:rPr>
              <a:t>Q3: </a:t>
            </a:r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How </a:t>
            </a:r>
            <a:r>
              <a:rPr lang="en-US" altLang="zh-CN" sz="2800" b="1">
                <a:latin typeface="Calibri" pitchFamily="34" charset="0"/>
              </a:rPr>
              <a:t>would the old man</a:t>
            </a:r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 feel</a:t>
            </a:r>
            <a:r>
              <a:rPr lang="en-US" altLang="zh-CN" sz="2800" b="1">
                <a:solidFill>
                  <a:srgbClr val="0D0D0D"/>
                </a:solidFill>
                <a:latin typeface="Calibri" pitchFamily="34" charset="0"/>
              </a:rPr>
              <a:t> in the end</a:t>
            </a:r>
            <a:r>
              <a:rPr lang="en-US" altLang="zh-CN" sz="2800" b="1">
                <a:latin typeface="Calibri" pitchFamily="34" charset="0"/>
              </a:rPr>
              <a:t>?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5037138" y="5516563"/>
            <a:ext cx="2038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 i="1">
                <a:latin typeface="Times New Roman" pitchFamily="18" charset="0"/>
              </a:rPr>
              <a:t>often visited </a:t>
            </a:r>
            <a:endParaRPr lang="zh-CN" altLang="en-US" sz="2800" b="1" i="1">
              <a:latin typeface="Times New Roman" pitchFamily="18" charset="0"/>
            </a:endParaRPr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5076825" y="5751513"/>
            <a:ext cx="692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000" b="1" i="1">
                <a:latin typeface="Times New Roman" pitchFamily="18" charset="0"/>
              </a:rPr>
              <a:t>…</a:t>
            </a:r>
            <a:endParaRPr lang="zh-CN" altLang="en-US" sz="4000" b="1" i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38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38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" dur="5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1" dur="500"/>
                                        <p:tgtEl>
                                          <p:spTgt spid="38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8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1" dur="500"/>
                                        <p:tgtEl>
                                          <p:spTgt spid="38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6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1" dur="500"/>
                                        <p:tgtEl>
                                          <p:spTgt spid="38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6" dur="500"/>
                                        <p:tgtEl>
                                          <p:spTgt spid="38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1" dur="500"/>
                                        <p:tgtEl>
                                          <p:spTgt spid="38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8928" grpId="0"/>
      <p:bldP spid="38929" grpId="0"/>
      <p:bldP spid="38930" grpId="0"/>
      <p:bldP spid="38942" grpId="0"/>
      <p:bldP spid="38943" grpId="0"/>
      <p:bldP spid="38944" grpId="0"/>
      <p:bldP spid="2" grpId="0" animBg="1"/>
      <p:bldP spid="38946" grpId="0"/>
      <p:bldP spid="38948" grpId="0"/>
      <p:bldP spid="28684" grpId="0"/>
      <p:bldP spid="38950" grpId="0"/>
      <p:bldP spid="38951" grpId="0"/>
      <p:bldP spid="11" grpId="0"/>
      <p:bldP spid="12" grpId="0"/>
      <p:bldP spid="28694" grpId="0"/>
      <p:bldP spid="2869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5"/>
          <p:cNvSpPr>
            <a:spLocks noChangeArrowheads="1"/>
          </p:cNvSpPr>
          <p:nvPr/>
        </p:nvSpPr>
        <p:spPr bwMode="auto">
          <a:xfrm>
            <a:off x="1403350" y="279400"/>
            <a:ext cx="6769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CC0000"/>
                </a:solidFill>
                <a:latin typeface="Arial Black" pitchFamily="34" charset="0"/>
              </a:rPr>
              <a:t>Requirements</a:t>
            </a:r>
            <a:r>
              <a:rPr lang="en-US" altLang="zh-CN" sz="3200" i="1">
                <a:latin typeface="Arial Black" pitchFamily="34" charset="0"/>
              </a:rPr>
              <a:t> for Writing</a:t>
            </a:r>
          </a:p>
        </p:txBody>
      </p:sp>
      <p:sp>
        <p:nvSpPr>
          <p:cNvPr id="29698" name="内容占位符 2"/>
          <p:cNvSpPr>
            <a:spLocks/>
          </p:cNvSpPr>
          <p:nvPr/>
        </p:nvSpPr>
        <p:spPr bwMode="auto">
          <a:xfrm>
            <a:off x="252413" y="1628775"/>
            <a:ext cx="8640762" cy="33845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zh-CN" altLang="en-US" sz="2800" b="1">
                <a:latin typeface="Calibri" pitchFamily="34" charset="0"/>
              </a:rPr>
              <a:t>第二节：读后续写（满分</a:t>
            </a:r>
            <a:r>
              <a:rPr lang="en-US" altLang="zh-CN" sz="2800" b="1">
                <a:latin typeface="Calibri" pitchFamily="34" charset="0"/>
              </a:rPr>
              <a:t>25</a:t>
            </a:r>
            <a:r>
              <a:rPr lang="zh-CN" altLang="en-US" sz="2800" b="1">
                <a:latin typeface="Calibri" pitchFamily="34" charset="0"/>
              </a:rPr>
              <a:t>分）</a:t>
            </a:r>
            <a:endParaRPr lang="en-US" altLang="zh-CN" sz="2800" b="1"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US" altLang="zh-CN" sz="2800" b="1">
                <a:latin typeface="Calibri" pitchFamily="34" charset="0"/>
              </a:rPr>
              <a:t>         </a:t>
            </a:r>
            <a:r>
              <a:rPr lang="zh-CN" altLang="en-US" sz="2800" b="1">
                <a:latin typeface="Calibri" pitchFamily="34" charset="0"/>
              </a:rPr>
              <a:t>阅读下面短文，根据所给情节进行续写，使之构成一个完整的故事。</a:t>
            </a:r>
            <a:endParaRPr lang="en-US" altLang="zh-CN" sz="2800" b="1"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zh-CN" altLang="en-US" sz="2800" b="1">
                <a:latin typeface="Calibri" pitchFamily="34" charset="0"/>
              </a:rPr>
              <a:t>注意：</a:t>
            </a:r>
            <a:endParaRPr lang="en-US" altLang="zh-CN" sz="2800" b="1"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Font typeface="Arial" charset="0"/>
              <a:buAutoNum type="arabicPeriod"/>
            </a:pPr>
            <a:r>
              <a:rPr lang="zh-CN" altLang="en-US" sz="2800" b="1">
                <a:latin typeface="Calibri" pitchFamily="34" charset="0"/>
              </a:rPr>
              <a:t> 所续写短文的词数应为</a:t>
            </a:r>
            <a:r>
              <a:rPr lang="en-US" altLang="zh-CN" sz="2800" b="1">
                <a:latin typeface="Calibri" pitchFamily="34" charset="0"/>
              </a:rPr>
              <a:t>150</a:t>
            </a:r>
            <a:r>
              <a:rPr lang="zh-CN" altLang="en-US" sz="2800" b="1">
                <a:latin typeface="Calibri" pitchFamily="34" charset="0"/>
              </a:rPr>
              <a:t>左右；</a:t>
            </a:r>
            <a:endParaRPr lang="en-US" altLang="zh-CN" sz="2800" b="1"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Font typeface="Arial" charset="0"/>
              <a:buAutoNum type="arabicPeriod"/>
            </a:pPr>
            <a:r>
              <a:rPr lang="zh-CN" altLang="en-US" sz="2800" b="1">
                <a:latin typeface="Calibri" pitchFamily="34" charset="0"/>
              </a:rPr>
              <a:t> 应使用</a:t>
            </a:r>
            <a:r>
              <a:rPr lang="en-US" altLang="zh-CN" sz="2800" b="1">
                <a:latin typeface="Calibri" pitchFamily="34" charset="0"/>
              </a:rPr>
              <a:t>5</a:t>
            </a:r>
            <a:r>
              <a:rPr lang="zh-CN" altLang="en-US" sz="2800" b="1">
                <a:latin typeface="Calibri" pitchFamily="34" charset="0"/>
              </a:rPr>
              <a:t>个以上短文中标有下划线的关键词语；</a:t>
            </a:r>
            <a:endParaRPr lang="en-US" altLang="zh-CN" sz="2800" b="1"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Font typeface="Arial" charset="0"/>
              <a:buAutoNum type="arabicPeriod"/>
            </a:pPr>
            <a:r>
              <a:rPr lang="zh-CN" altLang="en-US" sz="2800" b="1">
                <a:latin typeface="Calibri" pitchFamily="34" charset="0"/>
              </a:rPr>
              <a:t> 续写部分分为两段，每段的开头语已为你写好；</a:t>
            </a:r>
            <a:endParaRPr lang="en-US" altLang="zh-CN" sz="2800" b="1"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Font typeface="Arial" charset="0"/>
              <a:buAutoNum type="arabicPeriod"/>
            </a:pPr>
            <a:r>
              <a:rPr lang="zh-CN" altLang="en-US" sz="2800" b="1">
                <a:latin typeface="Calibri" pitchFamily="34" charset="0"/>
              </a:rPr>
              <a:t> 续写完成后，请用下划线标出你所使用的关键词语。</a:t>
            </a:r>
            <a:endParaRPr lang="en-US" altLang="zh-CN" sz="2800" b="1">
              <a:latin typeface="Calibri" pitchFamily="34" charset="0"/>
            </a:endParaRPr>
          </a:p>
        </p:txBody>
      </p:sp>
      <p:sp>
        <p:nvSpPr>
          <p:cNvPr id="24579" name="椭圆 3"/>
          <p:cNvSpPr>
            <a:spLocks noChangeArrowheads="1"/>
          </p:cNvSpPr>
          <p:nvPr/>
        </p:nvSpPr>
        <p:spPr bwMode="auto">
          <a:xfrm rot="16200000" flipV="1">
            <a:off x="6157119" y="2277269"/>
            <a:ext cx="430212" cy="3168650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4580" name="椭圆 5"/>
          <p:cNvSpPr>
            <a:spLocks noChangeArrowheads="1"/>
          </p:cNvSpPr>
          <p:nvPr/>
        </p:nvSpPr>
        <p:spPr bwMode="auto">
          <a:xfrm rot="16200000" flipV="1">
            <a:off x="5082382" y="1837531"/>
            <a:ext cx="635000" cy="792163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4581" name="椭圆 4"/>
          <p:cNvSpPr>
            <a:spLocks noChangeArrowheads="1"/>
          </p:cNvSpPr>
          <p:nvPr/>
        </p:nvSpPr>
        <p:spPr bwMode="auto">
          <a:xfrm rot="16200000" flipV="1">
            <a:off x="2154238" y="3244850"/>
            <a:ext cx="512762" cy="1296988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4583" name="椭圆 5"/>
          <p:cNvSpPr>
            <a:spLocks noChangeArrowheads="1"/>
          </p:cNvSpPr>
          <p:nvPr/>
        </p:nvSpPr>
        <p:spPr bwMode="auto">
          <a:xfrm rot="16200000" flipV="1">
            <a:off x="2087563" y="1736725"/>
            <a:ext cx="431800" cy="1800225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4584" name="椭圆 5"/>
          <p:cNvSpPr>
            <a:spLocks noChangeArrowheads="1"/>
          </p:cNvSpPr>
          <p:nvPr/>
        </p:nvSpPr>
        <p:spPr bwMode="auto">
          <a:xfrm rot="16200000" flipV="1">
            <a:off x="5687219" y="2024856"/>
            <a:ext cx="433388" cy="5400675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9705" name="椭圆 4"/>
          <p:cNvSpPr>
            <a:spLocks noChangeArrowheads="1"/>
          </p:cNvSpPr>
          <p:nvPr/>
        </p:nvSpPr>
        <p:spPr bwMode="auto">
          <a:xfrm rot="16200000" flipV="1">
            <a:off x="4603750" y="2820988"/>
            <a:ext cx="512763" cy="1296987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nimBg="1"/>
      <p:bldP spid="24580" grpId="0" animBg="1"/>
      <p:bldP spid="24581" grpId="0" animBg="1"/>
      <p:bldP spid="24583" grpId="0" animBg="1"/>
      <p:bldP spid="24584" grpId="0" animBg="1"/>
      <p:bldP spid="2970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Box 5"/>
          <p:cNvSpPr txBox="1">
            <a:spLocks noChangeArrowheads="1"/>
          </p:cNvSpPr>
          <p:nvPr/>
        </p:nvSpPr>
        <p:spPr bwMode="auto">
          <a:xfrm>
            <a:off x="1476375" y="1336675"/>
            <a:ext cx="63357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Calibri" pitchFamily="34" charset="0"/>
              </a:rPr>
              <a:t>Choose the underlined key words</a:t>
            </a:r>
          </a:p>
        </p:txBody>
      </p:sp>
      <p:sp>
        <p:nvSpPr>
          <p:cNvPr id="25604" name="TextBox 5"/>
          <p:cNvSpPr txBox="1">
            <a:spLocks noChangeArrowheads="1"/>
          </p:cNvSpPr>
          <p:nvPr/>
        </p:nvSpPr>
        <p:spPr bwMode="auto">
          <a:xfrm>
            <a:off x="539750" y="2090738"/>
            <a:ext cx="8135938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 u="sng">
                <a:latin typeface="Calibri" pitchFamily="34" charset="0"/>
              </a:rPr>
              <a:t>magazines</a:t>
            </a:r>
            <a:r>
              <a:rPr lang="en-US" altLang="zh-CN" sz="3200" b="1">
                <a:latin typeface="Calibri" pitchFamily="34" charset="0"/>
              </a:rPr>
              <a:t>, </a:t>
            </a:r>
            <a:r>
              <a:rPr lang="en-US" altLang="zh-CN" sz="3200" b="1" u="sng">
                <a:latin typeface="Calibri" pitchFamily="34" charset="0"/>
              </a:rPr>
              <a:t>neighbors</a:t>
            </a:r>
            <a:r>
              <a:rPr lang="en-US" altLang="zh-CN" sz="3200" b="1">
                <a:latin typeface="Calibri" pitchFamily="34" charset="0"/>
              </a:rPr>
              <a:t>, </a:t>
            </a:r>
            <a:r>
              <a:rPr lang="en-US" altLang="zh-CN" sz="3200" b="1" u="sng">
                <a:latin typeface="Calibri" pitchFamily="34" charset="0"/>
              </a:rPr>
              <a:t>the door</a:t>
            </a:r>
            <a:r>
              <a:rPr lang="en-US" altLang="zh-CN" sz="3200" b="1">
                <a:latin typeface="Calibri" pitchFamily="34" charset="0"/>
              </a:rPr>
              <a:t>, </a:t>
            </a:r>
            <a:r>
              <a:rPr lang="en-US" altLang="zh-CN" sz="3200" b="1" u="sng">
                <a:latin typeface="Calibri" pitchFamily="34" charset="0"/>
              </a:rPr>
              <a:t>the old man</a:t>
            </a:r>
            <a:r>
              <a:rPr lang="en-US" altLang="zh-CN" sz="3200" b="1">
                <a:latin typeface="Calibri" pitchFamily="34" charset="0"/>
              </a:rPr>
              <a:t>, </a:t>
            </a:r>
            <a:r>
              <a:rPr lang="en-US" altLang="zh-CN" sz="3200" b="1" u="sng">
                <a:latin typeface="Calibri" pitchFamily="34" charset="0"/>
              </a:rPr>
              <a:t>the little boy</a:t>
            </a:r>
            <a:r>
              <a:rPr lang="en-US" altLang="zh-CN" sz="3200" b="1">
                <a:latin typeface="Calibri" pitchFamily="34" charset="0"/>
              </a:rPr>
              <a:t>, </a:t>
            </a:r>
            <a:r>
              <a:rPr lang="en-US" altLang="zh-CN" sz="3200" b="1" u="sng">
                <a:latin typeface="Calibri" pitchFamily="34" charset="0"/>
              </a:rPr>
              <a:t>quota</a:t>
            </a:r>
            <a:r>
              <a:rPr lang="en-US" altLang="zh-CN" sz="3200" b="1">
                <a:latin typeface="Calibri" pitchFamily="34" charset="0"/>
              </a:rPr>
              <a:t>, </a:t>
            </a:r>
            <a:r>
              <a:rPr lang="en-US" altLang="zh-CN" sz="3200" b="1" u="sng">
                <a:latin typeface="Calibri" pitchFamily="34" charset="0"/>
              </a:rPr>
              <a:t>dog figurines</a:t>
            </a:r>
            <a:r>
              <a:rPr lang="en-US" altLang="zh-CN" sz="3200" b="1">
                <a:latin typeface="Calibri" pitchFamily="34" charset="0"/>
              </a:rPr>
              <a:t>, </a:t>
            </a:r>
            <a:r>
              <a:rPr lang="en-US" altLang="zh-CN" sz="3200" b="1" u="sng">
                <a:latin typeface="Calibri" pitchFamily="34" charset="0"/>
              </a:rPr>
              <a:t>collections</a:t>
            </a:r>
            <a:r>
              <a:rPr lang="en-US" altLang="zh-CN" sz="3200" b="1">
                <a:latin typeface="Calibri" pitchFamily="34" charset="0"/>
              </a:rPr>
              <a:t>, </a:t>
            </a:r>
            <a:r>
              <a:rPr lang="en-US" altLang="zh-CN" sz="3200" b="1" u="sng">
                <a:latin typeface="Calibri" pitchFamily="34" charset="0"/>
              </a:rPr>
              <a:t>lonely soul</a:t>
            </a:r>
            <a:r>
              <a:rPr lang="en-US" altLang="zh-CN" sz="3200" b="1">
                <a:latin typeface="Calibri" pitchFamily="34" charset="0"/>
              </a:rPr>
              <a:t>, </a:t>
            </a:r>
            <a:r>
              <a:rPr lang="en-US" altLang="zh-CN" sz="3200" b="1" u="sng">
                <a:latin typeface="Calibri" pitchFamily="34" charset="0"/>
              </a:rPr>
              <a:t>real live dog</a:t>
            </a:r>
          </a:p>
        </p:txBody>
      </p:sp>
      <p:sp>
        <p:nvSpPr>
          <p:cNvPr id="26630" name="TextBox 12"/>
          <p:cNvSpPr txBox="1">
            <a:spLocks noChangeArrowheads="1"/>
          </p:cNvSpPr>
          <p:nvPr/>
        </p:nvSpPr>
        <p:spPr bwMode="auto">
          <a:xfrm>
            <a:off x="179388" y="4365625"/>
            <a:ext cx="8785225" cy="13843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Tip 5: Choose the key words covering </a:t>
            </a:r>
            <a:r>
              <a:rPr lang="en-US" altLang="zh-CN" sz="2800" b="1" u="sng">
                <a:solidFill>
                  <a:srgbClr val="0000FF"/>
                </a:solidFill>
                <a:latin typeface="Calibri" pitchFamily="34" charset="0"/>
              </a:rPr>
              <a:t>the most important information, such as the main character(s) and the main object(s)</a:t>
            </a:r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.</a:t>
            </a:r>
            <a:endParaRPr lang="zh-CN" altLang="en-US" sz="2800" b="1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5622" name="椭圆 4"/>
          <p:cNvSpPr>
            <a:spLocks noChangeArrowheads="1"/>
          </p:cNvSpPr>
          <p:nvPr/>
        </p:nvSpPr>
        <p:spPr bwMode="auto">
          <a:xfrm rot="16200000" flipV="1">
            <a:off x="4927600" y="1592263"/>
            <a:ext cx="441325" cy="1584325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5623" name="椭圆 4"/>
          <p:cNvSpPr>
            <a:spLocks noChangeArrowheads="1"/>
          </p:cNvSpPr>
          <p:nvPr/>
        </p:nvSpPr>
        <p:spPr bwMode="auto">
          <a:xfrm rot="16200000" flipV="1">
            <a:off x="1507331" y="1708944"/>
            <a:ext cx="441325" cy="2376488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5624" name="椭圆 4"/>
          <p:cNvSpPr>
            <a:spLocks noChangeArrowheads="1"/>
          </p:cNvSpPr>
          <p:nvPr/>
        </p:nvSpPr>
        <p:spPr bwMode="auto">
          <a:xfrm rot="16200000" flipV="1">
            <a:off x="6907213" y="1277938"/>
            <a:ext cx="441325" cy="2232025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5626" name="椭圆 4"/>
          <p:cNvSpPr>
            <a:spLocks noChangeArrowheads="1"/>
          </p:cNvSpPr>
          <p:nvPr/>
        </p:nvSpPr>
        <p:spPr bwMode="auto">
          <a:xfrm rot="16200000" flipV="1">
            <a:off x="4963319" y="1708944"/>
            <a:ext cx="441325" cy="2376487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28" name="Rectangle 5"/>
          <p:cNvSpPr>
            <a:spLocks noChangeArrowheads="1"/>
          </p:cNvSpPr>
          <p:nvPr/>
        </p:nvSpPr>
        <p:spPr bwMode="auto">
          <a:xfrm>
            <a:off x="1403350" y="279400"/>
            <a:ext cx="6769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CC0000"/>
                </a:solidFill>
                <a:latin typeface="Arial Black" pitchFamily="34" charset="0"/>
              </a:rPr>
              <a:t>Requirements</a:t>
            </a:r>
            <a:r>
              <a:rPr lang="en-US" altLang="zh-CN" sz="3200" i="1">
                <a:latin typeface="Arial Black" pitchFamily="34" charset="0"/>
              </a:rPr>
              <a:t> for Writing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6630" grpId="0" animBg="1"/>
      <p:bldP spid="25622" grpId="0" animBg="1"/>
      <p:bldP spid="25623" grpId="0" animBg="1"/>
      <p:bldP spid="25624" grpId="0" animBg="1"/>
      <p:bldP spid="256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Box 3"/>
          <p:cNvSpPr txBox="1">
            <a:spLocks noChangeArrowheads="1"/>
          </p:cNvSpPr>
          <p:nvPr/>
        </p:nvSpPr>
        <p:spPr bwMode="auto">
          <a:xfrm>
            <a:off x="323850" y="1844675"/>
            <a:ext cx="8569325" cy="158273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Calibri" pitchFamily="34" charset="0"/>
              </a:rPr>
              <a:t>Tip 1: _________________________________</a:t>
            </a:r>
          </a:p>
          <a:p>
            <a:r>
              <a:rPr lang="en-US" altLang="zh-CN" sz="3200" b="1">
                <a:solidFill>
                  <a:srgbClr val="0000FF"/>
                </a:solidFill>
                <a:latin typeface="Calibri" pitchFamily="34" charset="0"/>
              </a:rPr>
              <a:t>______________________________________                                                                        you can show his personalities or feelings vividly.</a:t>
            </a:r>
            <a:endParaRPr lang="zh-CN" altLang="en-US" sz="3200" b="1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6626" name="TextBox 12"/>
          <p:cNvSpPr txBox="1">
            <a:spLocks noChangeArrowheads="1"/>
          </p:cNvSpPr>
          <p:nvPr/>
        </p:nvSpPr>
        <p:spPr bwMode="auto">
          <a:xfrm>
            <a:off x="395288" y="3989388"/>
            <a:ext cx="8353425" cy="109537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Tip 2: ___________________________________  </a:t>
            </a:r>
            <a:r>
              <a:rPr lang="en-US" altLang="zh-CN" sz="3200" b="1">
                <a:solidFill>
                  <a:srgbClr val="0000FF"/>
                </a:solidFill>
                <a:latin typeface="Calibri" pitchFamily="34" charset="0"/>
              </a:rPr>
              <a:t>you can picture his personalities or feelings vividly.</a:t>
            </a:r>
            <a:endParaRPr lang="zh-CN" altLang="en-US" sz="3200" b="1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1747" name="Rectangle 5"/>
          <p:cNvSpPr>
            <a:spLocks noChangeArrowheads="1"/>
          </p:cNvSpPr>
          <p:nvPr/>
        </p:nvSpPr>
        <p:spPr bwMode="auto">
          <a:xfrm>
            <a:off x="2555875" y="260350"/>
            <a:ext cx="46085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CC0000"/>
                </a:solidFill>
                <a:latin typeface="Arial Black" pitchFamily="34" charset="0"/>
              </a:rPr>
              <a:t>Tips</a:t>
            </a:r>
            <a:r>
              <a:rPr lang="en-US" altLang="zh-CN" sz="3200" i="1">
                <a:latin typeface="Arial Black" pitchFamily="34" charset="0"/>
              </a:rPr>
              <a:t> for Writing</a:t>
            </a: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395288" y="1773238"/>
            <a:ext cx="7920037" cy="112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0000FF"/>
                </a:solidFill>
                <a:latin typeface="Calibri" pitchFamily="34" charset="0"/>
              </a:rPr>
              <a:t>          </a:t>
            </a:r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By describing what a character does in detail instead of telling the readers directly</a:t>
            </a:r>
            <a:r>
              <a:rPr lang="en-US" altLang="zh-CN" sz="3200" b="1">
                <a:solidFill>
                  <a:srgbClr val="0000FF"/>
                </a:solidFill>
                <a:latin typeface="Calibri" pitchFamily="34" charset="0"/>
              </a:rPr>
              <a:t>, </a:t>
            </a:r>
            <a:endParaRPr lang="zh-CN" altLang="en-US" sz="3200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331913" y="3933825"/>
            <a:ext cx="63373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By describing what a character says</a:t>
            </a:r>
            <a:r>
              <a:rPr lang="en-US" altLang="zh-CN" sz="3200" b="1">
                <a:solidFill>
                  <a:srgbClr val="0000FF"/>
                </a:solidFill>
                <a:latin typeface="Calibri" pitchFamily="34" charset="0"/>
              </a:rPr>
              <a:t>, </a:t>
            </a:r>
            <a:endParaRPr lang="zh-CN" alt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5" grpId="0" animBg="1"/>
      <p:bldP spid="26626" grpId="0" animBg="1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5"/>
          <p:cNvSpPr>
            <a:spLocks noChangeArrowheads="1"/>
          </p:cNvSpPr>
          <p:nvPr/>
        </p:nvSpPr>
        <p:spPr bwMode="auto">
          <a:xfrm>
            <a:off x="1204913" y="404813"/>
            <a:ext cx="7296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CC0000"/>
                </a:solidFill>
                <a:latin typeface="Arial Black" pitchFamily="34" charset="0"/>
              </a:rPr>
              <a:t>Assessment Criteria</a:t>
            </a:r>
            <a:r>
              <a:rPr lang="en-US" altLang="zh-CN" sz="3200" i="1">
                <a:latin typeface="Arial Black" pitchFamily="34" charset="0"/>
              </a:rPr>
              <a:t> for </a:t>
            </a:r>
            <a:r>
              <a:rPr lang="en-US" altLang="zh-CN" sz="3200" b="1" i="1">
                <a:latin typeface="Arial Black" pitchFamily="34" charset="0"/>
              </a:rPr>
              <a:t>Writing</a:t>
            </a:r>
            <a:r>
              <a:rPr lang="en-US" altLang="zh-CN" sz="3200">
                <a:latin typeface="Arial Black" pitchFamily="34" charset="0"/>
              </a:rPr>
              <a:t> </a:t>
            </a:r>
          </a:p>
        </p:txBody>
      </p:sp>
      <p:graphicFrame>
        <p:nvGraphicFramePr>
          <p:cNvPr id="32770" name="Group 29"/>
          <p:cNvGraphicFramePr>
            <a:graphicFrameLocks noGrp="1"/>
          </p:cNvGraphicFramePr>
          <p:nvPr/>
        </p:nvGraphicFramePr>
        <p:xfrm>
          <a:off x="395288" y="1574800"/>
          <a:ext cx="8280400" cy="4879975"/>
        </p:xfrm>
        <a:graphic>
          <a:graphicData uri="http://schemas.openxmlformats.org/drawingml/2006/table">
            <a:tbl>
              <a:tblPr/>
              <a:tblGrid>
                <a:gridCol w="5665787"/>
                <a:gridCol w="2614613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Items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（条目）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Levels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（档次）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Cohesion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（与所给短文和段落开头衔接融合程度）</a:t>
                      </a:r>
                      <a:endParaRPr kumimoji="0" lang="zh-CN" alt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Use of underlined words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（下划线词汇使用情况）</a:t>
                      </a:r>
                      <a:endParaRPr kumimoji="0" lang="zh-CN" alt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Rich Content</a:t>
                      </a: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（内容的丰富性）</a:t>
                      </a:r>
                      <a:endParaRPr kumimoji="0" lang="zh-CN" alt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Accuracy of language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（语法结构和词汇使用的准确性）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Variety of language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（语法结构和词汇使用的丰富性）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Coherence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（上下文以及语句间的连贯性）</a:t>
                      </a:r>
                      <a:endParaRPr kumimoji="0" lang="zh-CN" alt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Calibri" pitchFamily="34" charset="0"/>
                        </a:rPr>
                        <a:t>☆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99" name="椭圆 5"/>
          <p:cNvSpPr>
            <a:spLocks noChangeArrowheads="1"/>
          </p:cNvSpPr>
          <p:nvPr/>
        </p:nvSpPr>
        <p:spPr bwMode="auto">
          <a:xfrm rot="16200000" flipV="1">
            <a:off x="935037" y="1520826"/>
            <a:ext cx="360363" cy="1439862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2800" name="椭圆 5"/>
          <p:cNvSpPr>
            <a:spLocks noChangeArrowheads="1"/>
          </p:cNvSpPr>
          <p:nvPr/>
        </p:nvSpPr>
        <p:spPr bwMode="auto">
          <a:xfrm rot="16200000" flipV="1">
            <a:off x="1188244" y="2924969"/>
            <a:ext cx="360363" cy="1800225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2797" name="TextBox 5"/>
          <p:cNvSpPr txBox="1">
            <a:spLocks noChangeArrowheads="1"/>
          </p:cNvSpPr>
          <p:nvPr/>
        </p:nvSpPr>
        <p:spPr bwMode="auto">
          <a:xfrm>
            <a:off x="395537" y="1916113"/>
            <a:ext cx="8280920" cy="1015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3000" b="1" dirty="0">
                <a:solidFill>
                  <a:srgbClr val="0000FF"/>
                </a:solidFill>
                <a:latin typeface="Calibri" pitchFamily="34" charset="0"/>
              </a:rPr>
              <a:t>Content: </a:t>
            </a:r>
          </a:p>
          <a:p>
            <a:r>
              <a:rPr lang="en-US" altLang="zh-CN" sz="3000" b="1" dirty="0">
                <a:solidFill>
                  <a:srgbClr val="0000FF"/>
                </a:solidFill>
                <a:latin typeface="Calibri" pitchFamily="34" charset="0"/>
              </a:rPr>
              <a:t>cohesive (well connected), rich, </a:t>
            </a:r>
          </a:p>
        </p:txBody>
      </p:sp>
      <p:sp>
        <p:nvSpPr>
          <p:cNvPr id="32801" name="椭圆 5"/>
          <p:cNvSpPr>
            <a:spLocks noChangeArrowheads="1"/>
          </p:cNvSpPr>
          <p:nvPr/>
        </p:nvSpPr>
        <p:spPr bwMode="auto">
          <a:xfrm rot="16200000" flipV="1">
            <a:off x="1871663" y="1376363"/>
            <a:ext cx="360362" cy="3313112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2802" name="椭圆 5"/>
          <p:cNvSpPr>
            <a:spLocks noChangeArrowheads="1"/>
          </p:cNvSpPr>
          <p:nvPr/>
        </p:nvSpPr>
        <p:spPr bwMode="auto">
          <a:xfrm rot="16200000" flipV="1">
            <a:off x="899319" y="3645694"/>
            <a:ext cx="360363" cy="1368425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2803" name="椭圆 5"/>
          <p:cNvSpPr>
            <a:spLocks noChangeArrowheads="1"/>
          </p:cNvSpPr>
          <p:nvPr/>
        </p:nvSpPr>
        <p:spPr bwMode="auto">
          <a:xfrm rot="16200000" flipV="1">
            <a:off x="899320" y="4437856"/>
            <a:ext cx="360362" cy="1368425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2804" name="椭圆 5"/>
          <p:cNvSpPr>
            <a:spLocks noChangeArrowheads="1"/>
          </p:cNvSpPr>
          <p:nvPr/>
        </p:nvSpPr>
        <p:spPr bwMode="auto">
          <a:xfrm rot="16200000" flipV="1">
            <a:off x="899319" y="5230019"/>
            <a:ext cx="360363" cy="1368425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2798" name="TextBox 5"/>
          <p:cNvSpPr txBox="1">
            <a:spLocks noChangeArrowheads="1"/>
          </p:cNvSpPr>
          <p:nvPr/>
        </p:nvSpPr>
        <p:spPr bwMode="auto">
          <a:xfrm>
            <a:off x="426913" y="3635375"/>
            <a:ext cx="8249543" cy="147732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3000" b="1" dirty="0">
                <a:solidFill>
                  <a:srgbClr val="0000FF"/>
                </a:solidFill>
                <a:latin typeface="Calibri" pitchFamily="34" charset="0"/>
              </a:rPr>
              <a:t>Language: </a:t>
            </a:r>
            <a:endParaRPr lang="en-US" altLang="zh-CN" sz="3000" b="1" dirty="0" smtClean="0">
              <a:solidFill>
                <a:srgbClr val="0000FF"/>
              </a:solidFill>
              <a:latin typeface="Calibri" pitchFamily="34" charset="0"/>
            </a:endParaRPr>
          </a:p>
          <a:p>
            <a:r>
              <a:rPr lang="en-US" altLang="zh-CN" sz="3000" b="1" dirty="0" smtClean="0">
                <a:solidFill>
                  <a:srgbClr val="0000FF"/>
                </a:solidFill>
                <a:latin typeface="Calibri" pitchFamily="34" charset="0"/>
              </a:rPr>
              <a:t>accurate</a:t>
            </a:r>
            <a:r>
              <a:rPr lang="en-US" altLang="zh-CN" sz="3000" b="1" dirty="0">
                <a:solidFill>
                  <a:srgbClr val="0000FF"/>
                </a:solidFill>
                <a:latin typeface="Calibri" pitchFamily="34" charset="0"/>
              </a:rPr>
              <a:t>, rich, coherent, more than 5 underlined key words </a:t>
            </a:r>
          </a:p>
        </p:txBody>
      </p:sp>
      <p:sp>
        <p:nvSpPr>
          <p:cNvPr id="32806" name="Rectangle 38"/>
          <p:cNvSpPr>
            <a:spLocks noChangeArrowheads="1"/>
          </p:cNvSpPr>
          <p:nvPr/>
        </p:nvSpPr>
        <p:spPr bwMode="auto">
          <a:xfrm>
            <a:off x="5446339" y="2348880"/>
            <a:ext cx="315810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0000FF"/>
                </a:solidFill>
                <a:latin typeface="Calibri" pitchFamily="34" charset="0"/>
              </a:rPr>
              <a:t>reasonable, logical</a:t>
            </a:r>
            <a:endParaRPr lang="zh-CN" altLang="en-US" sz="3000" b="1" dirty="0">
              <a:solidFill>
                <a:srgbClr val="0000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2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32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99" grpId="0" animBg="1"/>
      <p:bldP spid="32800" grpId="0" animBg="1"/>
      <p:bldP spid="32800" grpId="1" animBg="1"/>
      <p:bldP spid="32797" grpId="0" animBg="1"/>
      <p:bldP spid="32801" grpId="0" animBg="1"/>
      <p:bldP spid="32801" grpId="1" animBg="1"/>
      <p:bldP spid="32802" grpId="0" animBg="1"/>
      <p:bldP spid="32803" grpId="0" animBg="1"/>
      <p:bldP spid="32803" grpId="1" animBg="1"/>
      <p:bldP spid="32804" grpId="0" animBg="1"/>
      <p:bldP spid="32804" grpId="1" animBg="1"/>
      <p:bldP spid="32798" grpId="0" animBg="1"/>
      <p:bldP spid="3280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5"/>
          <p:cNvSpPr>
            <a:spLocks noChangeArrowheads="1"/>
          </p:cNvSpPr>
          <p:nvPr/>
        </p:nvSpPr>
        <p:spPr bwMode="auto">
          <a:xfrm>
            <a:off x="2327275" y="404813"/>
            <a:ext cx="48371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CC0000"/>
                </a:solidFill>
                <a:latin typeface="Arial Black" pitchFamily="34" charset="0"/>
              </a:rPr>
              <a:t>Continuing</a:t>
            </a:r>
            <a:r>
              <a:rPr lang="en-US" altLang="zh-CN" sz="3200" i="1">
                <a:latin typeface="Arial Black" pitchFamily="34" charset="0"/>
              </a:rPr>
              <a:t> </a:t>
            </a:r>
            <a:r>
              <a:rPr lang="en-US" altLang="zh-CN" sz="3200" b="1" i="1">
                <a:latin typeface="Arial Black" pitchFamily="34" charset="0"/>
              </a:rPr>
              <a:t>the story</a:t>
            </a:r>
            <a:r>
              <a:rPr lang="en-US" altLang="zh-CN" sz="3200">
                <a:latin typeface="Arial Black" pitchFamily="34" charset="0"/>
              </a:rPr>
              <a:t> </a:t>
            </a:r>
          </a:p>
        </p:txBody>
      </p:sp>
      <p:sp>
        <p:nvSpPr>
          <p:cNvPr id="33794" name="TextBox 5"/>
          <p:cNvSpPr txBox="1">
            <a:spLocks noChangeArrowheads="1"/>
          </p:cNvSpPr>
          <p:nvPr/>
        </p:nvSpPr>
        <p:spPr bwMode="auto">
          <a:xfrm>
            <a:off x="250825" y="1268413"/>
            <a:ext cx="86042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latin typeface="Arial Black" pitchFamily="34" charset="0"/>
              </a:rPr>
              <a:t>Para. 1</a:t>
            </a:r>
          </a:p>
          <a:p>
            <a:r>
              <a:rPr lang="en-US" altLang="zh-CN" sz="2800" b="1" i="1">
                <a:latin typeface="Times New Roman" pitchFamily="18" charset="0"/>
              </a:rPr>
              <a:t>The little boy headed back down to the old man’s house.</a:t>
            </a:r>
          </a:p>
        </p:txBody>
      </p:sp>
      <p:sp>
        <p:nvSpPr>
          <p:cNvPr id="33795" name="TextBox 5"/>
          <p:cNvSpPr txBox="1">
            <a:spLocks noChangeArrowheads="1"/>
          </p:cNvSpPr>
          <p:nvPr/>
        </p:nvSpPr>
        <p:spPr bwMode="auto">
          <a:xfrm>
            <a:off x="900113" y="2478088"/>
            <a:ext cx="48244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explained why he came again</a:t>
            </a:r>
          </a:p>
        </p:txBody>
      </p:sp>
      <p:sp>
        <p:nvSpPr>
          <p:cNvPr id="33796" name="矩形 2"/>
          <p:cNvSpPr>
            <a:spLocks noChangeArrowheads="1"/>
          </p:cNvSpPr>
          <p:nvPr/>
        </p:nvSpPr>
        <p:spPr bwMode="auto">
          <a:xfrm>
            <a:off x="900113" y="2924175"/>
            <a:ext cx="3305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gave the dog figurine</a:t>
            </a:r>
          </a:p>
        </p:txBody>
      </p:sp>
      <p:sp>
        <p:nvSpPr>
          <p:cNvPr id="33797" name="TextBox 5"/>
          <p:cNvSpPr txBox="1">
            <a:spLocks noChangeArrowheads="1"/>
          </p:cNvSpPr>
          <p:nvPr/>
        </p:nvSpPr>
        <p:spPr bwMode="auto">
          <a:xfrm>
            <a:off x="900113" y="2060575"/>
            <a:ext cx="50403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asked why the boy came again</a:t>
            </a:r>
          </a:p>
        </p:txBody>
      </p:sp>
      <p:sp>
        <p:nvSpPr>
          <p:cNvPr id="33798" name="TextBox 5"/>
          <p:cNvSpPr txBox="1">
            <a:spLocks noChangeArrowheads="1"/>
          </p:cNvSpPr>
          <p:nvPr/>
        </p:nvSpPr>
        <p:spPr bwMode="auto">
          <a:xfrm>
            <a:off x="900113" y="3789363"/>
            <a:ext cx="4968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felt surprised and moved </a:t>
            </a:r>
          </a:p>
        </p:txBody>
      </p:sp>
      <p:sp>
        <p:nvSpPr>
          <p:cNvPr id="33799" name="Rectangle 15"/>
          <p:cNvSpPr>
            <a:spLocks noChangeArrowheads="1"/>
          </p:cNvSpPr>
          <p:nvPr/>
        </p:nvSpPr>
        <p:spPr bwMode="auto">
          <a:xfrm>
            <a:off x="900113" y="3357563"/>
            <a:ext cx="4032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accepted the dog figurine </a:t>
            </a:r>
          </a:p>
        </p:txBody>
      </p:sp>
      <p:sp>
        <p:nvSpPr>
          <p:cNvPr id="33800" name="TextBox 5"/>
          <p:cNvSpPr txBox="1">
            <a:spLocks noChangeArrowheads="1"/>
          </p:cNvSpPr>
          <p:nvPr/>
        </p:nvSpPr>
        <p:spPr bwMode="auto">
          <a:xfrm>
            <a:off x="250825" y="4221163"/>
            <a:ext cx="86042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latin typeface="Arial Black" pitchFamily="34" charset="0"/>
              </a:rPr>
              <a:t>Para. 2</a:t>
            </a:r>
          </a:p>
          <a:p>
            <a:r>
              <a:rPr lang="en-US" altLang="zh-CN" sz="2800" b="1" i="1">
                <a:latin typeface="Times New Roman" pitchFamily="18" charset="0"/>
              </a:rPr>
              <a:t>From that day on something changed inside the old man.</a:t>
            </a:r>
          </a:p>
        </p:txBody>
      </p:sp>
      <p:sp>
        <p:nvSpPr>
          <p:cNvPr id="33801" name="TextBox 5"/>
          <p:cNvSpPr txBox="1">
            <a:spLocks noChangeArrowheads="1"/>
          </p:cNvSpPr>
          <p:nvPr/>
        </p:nvSpPr>
        <p:spPr bwMode="auto">
          <a:xfrm>
            <a:off x="900113" y="5013325"/>
            <a:ext cx="41767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came out, communicated</a:t>
            </a:r>
          </a:p>
        </p:txBody>
      </p:sp>
      <p:sp>
        <p:nvSpPr>
          <p:cNvPr id="33802" name="TextBox 5"/>
          <p:cNvSpPr txBox="1">
            <a:spLocks noChangeArrowheads="1"/>
          </p:cNvSpPr>
          <p:nvPr/>
        </p:nvSpPr>
        <p:spPr bwMode="auto">
          <a:xfrm>
            <a:off x="900113" y="5373688"/>
            <a:ext cx="5111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became friends</a:t>
            </a:r>
          </a:p>
        </p:txBody>
      </p:sp>
      <p:sp>
        <p:nvSpPr>
          <p:cNvPr id="33803" name="TextBox 5"/>
          <p:cNvSpPr txBox="1">
            <a:spLocks noChangeArrowheads="1"/>
          </p:cNvSpPr>
          <p:nvPr/>
        </p:nvSpPr>
        <p:spPr bwMode="auto">
          <a:xfrm>
            <a:off x="900113" y="6092825"/>
            <a:ext cx="439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felt no longer lonely</a:t>
            </a:r>
          </a:p>
        </p:txBody>
      </p:sp>
      <p:sp>
        <p:nvSpPr>
          <p:cNvPr id="33804" name="TextBox 5"/>
          <p:cNvSpPr txBox="1">
            <a:spLocks noChangeArrowheads="1"/>
          </p:cNvSpPr>
          <p:nvPr/>
        </p:nvSpPr>
        <p:spPr bwMode="auto">
          <a:xfrm>
            <a:off x="900113" y="5734050"/>
            <a:ext cx="6624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often visited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5"/>
          <p:cNvSpPr>
            <a:spLocks noChangeArrowheads="1"/>
          </p:cNvSpPr>
          <p:nvPr/>
        </p:nvSpPr>
        <p:spPr bwMode="auto">
          <a:xfrm>
            <a:off x="1908175" y="404813"/>
            <a:ext cx="69230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CC0000"/>
                </a:solidFill>
                <a:latin typeface="Arial Black" pitchFamily="34" charset="0"/>
              </a:rPr>
              <a:t>Assessing </a:t>
            </a:r>
            <a:r>
              <a:rPr lang="en-US" altLang="zh-CN" sz="3200" b="1" i="1">
                <a:latin typeface="Arial Black" pitchFamily="34" charset="0"/>
              </a:rPr>
              <a:t>students’ work</a:t>
            </a:r>
            <a:endParaRPr lang="en-US" altLang="zh-CN" sz="3200">
              <a:latin typeface="Arial Black" pitchFamily="34" charset="0"/>
            </a:endParaRPr>
          </a:p>
        </p:txBody>
      </p:sp>
      <p:sp>
        <p:nvSpPr>
          <p:cNvPr id="34818" name="TextBox 12"/>
          <p:cNvSpPr txBox="1">
            <a:spLocks noChangeArrowheads="1"/>
          </p:cNvSpPr>
          <p:nvPr/>
        </p:nvSpPr>
        <p:spPr bwMode="auto">
          <a:xfrm>
            <a:off x="684213" y="3860800"/>
            <a:ext cx="7899400" cy="140176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Tip 1: </a:t>
            </a:r>
            <a:r>
              <a:rPr lang="en-US" altLang="zh-CN" sz="2800" b="1" u="sng">
                <a:solidFill>
                  <a:srgbClr val="0000FF"/>
                </a:solidFill>
                <a:latin typeface="Calibri" pitchFamily="34" charset="0"/>
              </a:rPr>
              <a:t>By describing what a character does in detail </a:t>
            </a:r>
            <a:r>
              <a:rPr lang="en-US" altLang="en-US" sz="2800" b="1" u="sng">
                <a:solidFill>
                  <a:srgbClr val="0000FF"/>
                </a:solidFill>
                <a:latin typeface="Calibri" pitchFamily="34" charset="0"/>
              </a:rPr>
              <a:t>instead of telling the readers directly</a:t>
            </a:r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, you can show his personalities or feelings vividly.</a:t>
            </a:r>
            <a:endParaRPr lang="zh-CN" altLang="en-US" sz="2800" b="1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4819" name="TextBox 12"/>
          <p:cNvSpPr txBox="1">
            <a:spLocks noChangeArrowheads="1"/>
          </p:cNvSpPr>
          <p:nvPr/>
        </p:nvSpPr>
        <p:spPr bwMode="auto">
          <a:xfrm>
            <a:off x="684213" y="5478463"/>
            <a:ext cx="7920037" cy="97472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Tip 2: </a:t>
            </a:r>
            <a:r>
              <a:rPr lang="en-US" altLang="zh-CN" sz="2800" b="1" u="sng">
                <a:solidFill>
                  <a:srgbClr val="0000FF"/>
                </a:solidFill>
                <a:latin typeface="Calibri" pitchFamily="34" charset="0"/>
              </a:rPr>
              <a:t>By describing what a character says</a:t>
            </a:r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, you can picture his personalities or feelings vividly.</a:t>
            </a:r>
            <a:endParaRPr lang="zh-CN" altLang="en-US" sz="2800" b="1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4820" name="TextBox 5"/>
          <p:cNvSpPr txBox="1">
            <a:spLocks noChangeArrowheads="1"/>
          </p:cNvSpPr>
          <p:nvPr/>
        </p:nvSpPr>
        <p:spPr bwMode="auto">
          <a:xfrm>
            <a:off x="684213" y="1446213"/>
            <a:ext cx="7920037" cy="974725"/>
          </a:xfrm>
          <a:prstGeom prst="rect">
            <a:avLst/>
          </a:prstGeom>
          <a:solidFill>
            <a:srgbClr val="FF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Content: </a:t>
            </a:r>
          </a:p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cohesive (well connected), rich, reasonable, logical</a:t>
            </a:r>
          </a:p>
        </p:txBody>
      </p:sp>
      <p:sp>
        <p:nvSpPr>
          <p:cNvPr id="34821" name="TextBox 5"/>
          <p:cNvSpPr txBox="1">
            <a:spLocks noChangeArrowheads="1"/>
          </p:cNvSpPr>
          <p:nvPr/>
        </p:nvSpPr>
        <p:spPr bwMode="auto">
          <a:xfrm>
            <a:off x="684213" y="2636838"/>
            <a:ext cx="7920037" cy="97472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Language: accurate, rich, coherent, more than 5 underlined key words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3"/>
          <p:cNvSpPr txBox="1">
            <a:spLocks noChangeArrowheads="1"/>
          </p:cNvSpPr>
          <p:nvPr/>
        </p:nvSpPr>
        <p:spPr bwMode="auto">
          <a:xfrm>
            <a:off x="3492500" y="3430588"/>
            <a:ext cx="22320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4400" b="1">
                <a:latin typeface="Calibri" pitchFamily="34" charset="0"/>
              </a:rPr>
              <a:t>A story</a:t>
            </a:r>
            <a:endParaRPr lang="zh-CN" altLang="en-US" sz="4400" b="1">
              <a:latin typeface="Calibri" pitchFamily="34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3475038" y="2951163"/>
            <a:ext cx="2233612" cy="172878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/>
          </a:p>
        </p:txBody>
      </p:sp>
      <p:cxnSp>
        <p:nvCxnSpPr>
          <p:cNvPr id="7" name="直接箭头连接符 6"/>
          <p:cNvCxnSpPr/>
          <p:nvPr/>
        </p:nvCxnSpPr>
        <p:spPr>
          <a:xfrm flipH="1" flipV="1">
            <a:off x="3843338" y="2278063"/>
            <a:ext cx="246062" cy="6191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32138" y="1631950"/>
            <a:ext cx="13684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Calibri" pitchFamily="34" charset="0"/>
              </a:rPr>
              <a:t>when</a:t>
            </a:r>
            <a:endParaRPr lang="zh-CN" altLang="en-US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287963" y="1704975"/>
            <a:ext cx="16605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Calibri" pitchFamily="34" charset="0"/>
              </a:rPr>
              <a:t>where</a:t>
            </a:r>
            <a:endParaRPr lang="zh-CN" altLang="en-US" b="1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10" name="直接箭头连接符 9"/>
          <p:cNvCxnSpPr/>
          <p:nvPr/>
        </p:nvCxnSpPr>
        <p:spPr>
          <a:xfrm flipV="1">
            <a:off x="5292725" y="2325688"/>
            <a:ext cx="503238" cy="6731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flipV="1">
            <a:off x="5803900" y="3825875"/>
            <a:ext cx="7127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583363" y="3516313"/>
            <a:ext cx="16605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Calibri" pitchFamily="34" charset="0"/>
              </a:rPr>
              <a:t>who</a:t>
            </a:r>
            <a:endParaRPr lang="zh-CN" altLang="en-US" b="1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16" name="直接箭头连接符 15"/>
          <p:cNvCxnSpPr/>
          <p:nvPr/>
        </p:nvCxnSpPr>
        <p:spPr>
          <a:xfrm>
            <a:off x="5292725" y="4611688"/>
            <a:ext cx="503238" cy="6191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292725" y="5302250"/>
            <a:ext cx="16589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Calibri" pitchFamily="34" charset="0"/>
              </a:rPr>
              <a:t>what</a:t>
            </a:r>
            <a:endParaRPr lang="zh-CN" altLang="en-US" b="1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1" name="直接箭头连接符 20"/>
          <p:cNvCxnSpPr/>
          <p:nvPr/>
        </p:nvCxnSpPr>
        <p:spPr>
          <a:xfrm flipH="1">
            <a:off x="3635375" y="4679950"/>
            <a:ext cx="414338" cy="5508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094038" y="5302250"/>
            <a:ext cx="16605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Calibri" pitchFamily="34" charset="0"/>
              </a:rPr>
              <a:t>how</a:t>
            </a:r>
            <a:endParaRPr lang="zh-CN" altLang="en-US" b="1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6" name="直接箭头连接符 25"/>
          <p:cNvCxnSpPr/>
          <p:nvPr/>
        </p:nvCxnSpPr>
        <p:spPr>
          <a:xfrm flipH="1">
            <a:off x="2627313" y="3814763"/>
            <a:ext cx="72072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543050" y="3502025"/>
            <a:ext cx="16605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Calibri" pitchFamily="34" charset="0"/>
              </a:rPr>
              <a:t>why</a:t>
            </a:r>
            <a:endParaRPr lang="zh-CN" altLang="en-US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399" name="Rectangle 5"/>
          <p:cNvSpPr>
            <a:spLocks noChangeArrowheads="1"/>
          </p:cNvSpPr>
          <p:nvPr/>
        </p:nvSpPr>
        <p:spPr bwMode="auto">
          <a:xfrm>
            <a:off x="2206625" y="279400"/>
            <a:ext cx="4886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000">
                <a:solidFill>
                  <a:srgbClr val="CC0000"/>
                </a:solidFill>
                <a:latin typeface="Arial Black" pitchFamily="34" charset="0"/>
              </a:rPr>
              <a:t>Reading</a:t>
            </a:r>
            <a:r>
              <a:rPr lang="en-US" altLang="zh-CN" sz="3200">
                <a:latin typeface="Arial Black" pitchFamily="34" charset="0"/>
              </a:rPr>
              <a:t> </a:t>
            </a:r>
            <a:r>
              <a:rPr lang="en-US" altLang="zh-CN" sz="3200" i="1">
                <a:latin typeface="Arial Black" pitchFamily="34" charset="0"/>
              </a:rPr>
              <a:t>for</a:t>
            </a:r>
            <a:r>
              <a:rPr lang="en-US" altLang="zh-CN" sz="2800" i="1">
                <a:latin typeface="Arial Black" pitchFamily="34" charset="0"/>
              </a:rPr>
              <a:t> </a:t>
            </a:r>
            <a:r>
              <a:rPr lang="en-US" altLang="zh-CN" sz="3200" i="1">
                <a:latin typeface="Arial Black" pitchFamily="34" charset="0"/>
              </a:rPr>
              <a:t>Writing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5" grpId="0"/>
      <p:bldP spid="20" grpId="0"/>
      <p:bldP spid="25" grpId="0"/>
      <p:bldP spid="2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矩形 1"/>
          <p:cNvSpPr>
            <a:spLocks noChangeArrowheads="1"/>
          </p:cNvSpPr>
          <p:nvPr/>
        </p:nvSpPr>
        <p:spPr bwMode="auto">
          <a:xfrm>
            <a:off x="250825" y="1484313"/>
            <a:ext cx="8748713" cy="497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Arial Black" pitchFamily="34" charset="0"/>
                <a:cs typeface="Times New Roman" pitchFamily="18" charset="0"/>
              </a:rPr>
              <a:t>Para. 1:</a:t>
            </a:r>
          </a:p>
          <a:p>
            <a:r>
              <a:rPr lang="en-US" altLang="zh-CN" sz="3200" b="1" i="1">
                <a:latin typeface="Times New Roman" pitchFamily="18" charset="0"/>
                <a:cs typeface="Times New Roman" pitchFamily="18" charset="0"/>
              </a:rPr>
              <a:t>        The boy headed back down to the old man’s house.</a:t>
            </a:r>
            <a:r>
              <a:rPr lang="en-US" altLang="zh-CN" sz="28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/>
              <a:t>He knocked on </a:t>
            </a:r>
            <a:r>
              <a:rPr lang="en-US" altLang="zh-CN" sz="2800" b="1" u="sng"/>
              <a:t>the door</a:t>
            </a:r>
            <a:r>
              <a:rPr lang="en-US" altLang="zh-CN" sz="2800" b="1"/>
              <a:t> again and this time </a:t>
            </a:r>
            <a:r>
              <a:rPr lang="en-US" altLang="zh-CN" sz="2800" b="1" u="sng"/>
              <a:t>the old man</a:t>
            </a:r>
            <a:r>
              <a:rPr lang="en-US" altLang="zh-CN" sz="2800" b="1"/>
              <a:t> came right to the door. “Boy, I thought I told you no </a:t>
            </a:r>
            <a:r>
              <a:rPr lang="en-US" altLang="zh-CN" sz="2800" b="1" u="sng"/>
              <a:t>magazines</a:t>
            </a:r>
            <a:r>
              <a:rPr lang="en-US" altLang="zh-CN" sz="2800" b="1"/>
              <a:t>!” The old man stared at him angrily. “I know that, sir. I just wanted to bring you a gift.” </a:t>
            </a:r>
            <a:r>
              <a:rPr lang="en-US" altLang="zh-CN" sz="2800" b="1" u="sng"/>
              <a:t>The little boy</a:t>
            </a:r>
            <a:r>
              <a:rPr lang="en-US" altLang="zh-CN" sz="2800" b="1"/>
              <a:t> handed him the </a:t>
            </a:r>
            <a:r>
              <a:rPr lang="en-US" altLang="zh-CN" sz="2800" b="1" u="sng"/>
              <a:t>dog figurine</a:t>
            </a:r>
            <a:r>
              <a:rPr lang="en-US" altLang="zh-CN" sz="2800" b="1"/>
              <a:t>. Looking at the boy, the old man was too surprised to say anything and simply smiled in tears, as no one had ever shown him so much kindness.</a:t>
            </a:r>
            <a:endParaRPr lang="zh-CN" altLang="en-US" sz="2800" b="1"/>
          </a:p>
        </p:txBody>
      </p:sp>
      <p:sp>
        <p:nvSpPr>
          <p:cNvPr id="35842" name="Rectangle 5"/>
          <p:cNvSpPr>
            <a:spLocks noChangeArrowheads="1"/>
          </p:cNvSpPr>
          <p:nvPr/>
        </p:nvSpPr>
        <p:spPr bwMode="auto">
          <a:xfrm>
            <a:off x="1116013" y="333375"/>
            <a:ext cx="7354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CC0000"/>
                </a:solidFill>
                <a:latin typeface="Arial Black" pitchFamily="34" charset="0"/>
              </a:rPr>
              <a:t>Appreciating </a:t>
            </a:r>
            <a:r>
              <a:rPr lang="en-US" altLang="zh-CN" sz="3200" b="1" i="1">
                <a:latin typeface="Arial Black" pitchFamily="34" charset="0"/>
              </a:rPr>
              <a:t>a possible version</a:t>
            </a:r>
            <a:endParaRPr lang="en-US" altLang="zh-CN" sz="3200">
              <a:latin typeface="Arial Black" pitchFamily="34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2555875" y="5516563"/>
            <a:ext cx="172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43013" name="Group 5"/>
          <p:cNvGrpSpPr>
            <a:grpSpLocks/>
          </p:cNvGrpSpPr>
          <p:nvPr/>
        </p:nvGrpSpPr>
        <p:grpSpPr bwMode="auto">
          <a:xfrm>
            <a:off x="323850" y="3429000"/>
            <a:ext cx="7343775" cy="431800"/>
            <a:chOff x="204" y="2160"/>
            <a:chExt cx="4626" cy="272"/>
          </a:xfrm>
        </p:grpSpPr>
        <p:sp>
          <p:nvSpPr>
            <p:cNvPr id="35851" name="Line 6"/>
            <p:cNvSpPr>
              <a:spLocks noChangeShapeType="1"/>
            </p:cNvSpPr>
            <p:nvPr/>
          </p:nvSpPr>
          <p:spPr bwMode="auto">
            <a:xfrm>
              <a:off x="204" y="2432"/>
              <a:ext cx="353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52" name="Line 7"/>
            <p:cNvSpPr>
              <a:spLocks noChangeShapeType="1"/>
            </p:cNvSpPr>
            <p:nvPr/>
          </p:nvSpPr>
          <p:spPr bwMode="auto">
            <a:xfrm>
              <a:off x="4014" y="2160"/>
              <a:ext cx="81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3016" name="Group 8"/>
          <p:cNvGrpSpPr>
            <a:grpSpLocks/>
          </p:cNvGrpSpPr>
          <p:nvPr/>
        </p:nvGrpSpPr>
        <p:grpSpPr bwMode="auto">
          <a:xfrm>
            <a:off x="323850" y="4724400"/>
            <a:ext cx="8280400" cy="433388"/>
            <a:chOff x="204" y="2976"/>
            <a:chExt cx="5216" cy="273"/>
          </a:xfrm>
        </p:grpSpPr>
        <p:sp>
          <p:nvSpPr>
            <p:cNvPr id="35849" name="Line 9"/>
            <p:cNvSpPr>
              <a:spLocks noChangeShapeType="1"/>
            </p:cNvSpPr>
            <p:nvPr/>
          </p:nvSpPr>
          <p:spPr bwMode="auto">
            <a:xfrm>
              <a:off x="204" y="3249"/>
              <a:ext cx="222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50" name="Line 10"/>
            <p:cNvSpPr>
              <a:spLocks noChangeShapeType="1"/>
            </p:cNvSpPr>
            <p:nvPr/>
          </p:nvSpPr>
          <p:spPr bwMode="auto">
            <a:xfrm>
              <a:off x="3198" y="2976"/>
              <a:ext cx="222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3019" name="Group 11"/>
          <p:cNvGrpSpPr>
            <a:grpSpLocks/>
          </p:cNvGrpSpPr>
          <p:nvPr/>
        </p:nvGrpSpPr>
        <p:grpSpPr bwMode="auto">
          <a:xfrm>
            <a:off x="396875" y="4221163"/>
            <a:ext cx="7488238" cy="503237"/>
            <a:chOff x="204" y="2659"/>
            <a:chExt cx="4717" cy="317"/>
          </a:xfrm>
        </p:grpSpPr>
        <p:sp>
          <p:nvSpPr>
            <p:cNvPr id="35847" name="Line 12"/>
            <p:cNvSpPr>
              <a:spLocks noChangeShapeType="1"/>
            </p:cNvSpPr>
            <p:nvPr/>
          </p:nvSpPr>
          <p:spPr bwMode="auto">
            <a:xfrm>
              <a:off x="4286" y="2659"/>
              <a:ext cx="63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48" name="Line 13"/>
            <p:cNvSpPr>
              <a:spLocks noChangeShapeType="1"/>
            </p:cNvSpPr>
            <p:nvPr/>
          </p:nvSpPr>
          <p:spPr bwMode="auto">
            <a:xfrm>
              <a:off x="204" y="2976"/>
              <a:ext cx="267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矩形 1"/>
          <p:cNvSpPr>
            <a:spLocks noChangeArrowheads="1"/>
          </p:cNvSpPr>
          <p:nvPr/>
        </p:nvSpPr>
        <p:spPr bwMode="auto">
          <a:xfrm>
            <a:off x="179388" y="1484313"/>
            <a:ext cx="8893175" cy="394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latin typeface="Arial Black" pitchFamily="34" charset="0"/>
                <a:cs typeface="Times New Roman" pitchFamily="18" charset="0"/>
              </a:rPr>
              <a:t>Para. 2: </a:t>
            </a:r>
          </a:p>
          <a:p>
            <a:r>
              <a:rPr lang="en-US" altLang="zh-CN" sz="2900" b="1" i="1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zh-CN" sz="2600" b="1" i="1">
                <a:latin typeface="Times New Roman" pitchFamily="18" charset="0"/>
                <a:cs typeface="Times New Roman" pitchFamily="18" charset="0"/>
              </a:rPr>
              <a:t>From that day on something changed inside the old man.</a:t>
            </a:r>
            <a:r>
              <a:rPr lang="en-US" altLang="zh-CN" sz="2800"/>
              <a:t> </a:t>
            </a:r>
            <a:r>
              <a:rPr lang="en-US" altLang="zh-CN" sz="2800" b="1"/>
              <a:t>He started coming out of the house and talking to </a:t>
            </a:r>
            <a:r>
              <a:rPr lang="en-US" altLang="zh-CN" sz="2800" b="1" u="sng"/>
              <a:t>his neighbors</a:t>
            </a:r>
            <a:r>
              <a:rPr lang="en-US" altLang="zh-CN" sz="2800" b="1"/>
              <a:t>. Soon, he and the boy became friends. The boy visited the old man frequently and brought his </a:t>
            </a:r>
            <a:r>
              <a:rPr lang="en-US" altLang="zh-CN" sz="2800" b="1" u="sng"/>
              <a:t>real live dog</a:t>
            </a:r>
            <a:r>
              <a:rPr lang="en-US" altLang="zh-CN" sz="2800" b="1"/>
              <a:t> to his house once in a while. He even invited the old man to join his family for Christmas dinner. With the boy’s company, the old man was no longer </a:t>
            </a:r>
            <a:r>
              <a:rPr lang="en-US" altLang="zh-CN" sz="2800" b="1" u="sng"/>
              <a:t>a lonely soul</a:t>
            </a:r>
            <a:r>
              <a:rPr lang="en-US" altLang="zh-CN" sz="2800" b="1"/>
              <a:t>.</a:t>
            </a:r>
            <a:endParaRPr lang="zh-CN" altLang="en-US" sz="2800" b="1"/>
          </a:p>
        </p:txBody>
      </p:sp>
      <p:sp>
        <p:nvSpPr>
          <p:cNvPr id="36866" name="Rectangle 5"/>
          <p:cNvSpPr>
            <a:spLocks noChangeArrowheads="1"/>
          </p:cNvSpPr>
          <p:nvPr/>
        </p:nvSpPr>
        <p:spPr bwMode="auto">
          <a:xfrm>
            <a:off x="1116013" y="333375"/>
            <a:ext cx="7354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CC0000"/>
                </a:solidFill>
                <a:latin typeface="Arial Black" pitchFamily="34" charset="0"/>
              </a:rPr>
              <a:t>Appreciating </a:t>
            </a:r>
            <a:r>
              <a:rPr lang="en-US" altLang="zh-CN" sz="3200" b="1" i="1">
                <a:latin typeface="Arial Black" pitchFamily="34" charset="0"/>
              </a:rPr>
              <a:t>a possible version</a:t>
            </a:r>
            <a:endParaRPr lang="en-US" altLang="zh-CN" sz="3200">
              <a:latin typeface="Arial Black" pitchFamily="34" charset="0"/>
            </a:endParaRP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827088" y="2781300"/>
            <a:ext cx="3384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44037" name="Group 5"/>
          <p:cNvGrpSpPr>
            <a:grpSpLocks/>
          </p:cNvGrpSpPr>
          <p:nvPr/>
        </p:nvGrpSpPr>
        <p:grpSpPr bwMode="auto">
          <a:xfrm>
            <a:off x="323850" y="2852738"/>
            <a:ext cx="8280400" cy="431800"/>
            <a:chOff x="204" y="1797"/>
            <a:chExt cx="5216" cy="272"/>
          </a:xfrm>
        </p:grpSpPr>
        <p:sp>
          <p:nvSpPr>
            <p:cNvPr id="36874" name="Line 6"/>
            <p:cNvSpPr>
              <a:spLocks noChangeShapeType="1"/>
            </p:cNvSpPr>
            <p:nvPr/>
          </p:nvSpPr>
          <p:spPr bwMode="auto">
            <a:xfrm>
              <a:off x="4468" y="1797"/>
              <a:ext cx="95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875" name="Line 7"/>
            <p:cNvSpPr>
              <a:spLocks noChangeShapeType="1"/>
            </p:cNvSpPr>
            <p:nvPr/>
          </p:nvSpPr>
          <p:spPr bwMode="auto">
            <a:xfrm>
              <a:off x="204" y="2069"/>
              <a:ext cx="154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4040" name="Group 8"/>
          <p:cNvGrpSpPr>
            <a:grpSpLocks/>
          </p:cNvGrpSpPr>
          <p:nvPr/>
        </p:nvGrpSpPr>
        <p:grpSpPr bwMode="auto">
          <a:xfrm>
            <a:off x="250825" y="3213100"/>
            <a:ext cx="7777163" cy="431800"/>
            <a:chOff x="158" y="2024"/>
            <a:chExt cx="4899" cy="272"/>
          </a:xfrm>
        </p:grpSpPr>
        <p:sp>
          <p:nvSpPr>
            <p:cNvPr id="36872" name="Line 9"/>
            <p:cNvSpPr>
              <a:spLocks noChangeShapeType="1"/>
            </p:cNvSpPr>
            <p:nvPr/>
          </p:nvSpPr>
          <p:spPr bwMode="auto">
            <a:xfrm>
              <a:off x="4059" y="2024"/>
              <a:ext cx="99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873" name="Line 10"/>
            <p:cNvSpPr>
              <a:spLocks noChangeShapeType="1"/>
            </p:cNvSpPr>
            <p:nvPr/>
          </p:nvSpPr>
          <p:spPr bwMode="auto">
            <a:xfrm>
              <a:off x="158" y="2296"/>
              <a:ext cx="81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4043" name="Line 11"/>
          <p:cNvSpPr>
            <a:spLocks noChangeShapeType="1"/>
          </p:cNvSpPr>
          <p:nvPr/>
        </p:nvSpPr>
        <p:spPr bwMode="auto">
          <a:xfrm>
            <a:off x="3132138" y="3644900"/>
            <a:ext cx="31686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>
            <a:off x="2555875" y="5445125"/>
            <a:ext cx="38877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nimBg="1"/>
      <p:bldP spid="44043" grpId="0" animBg="1"/>
      <p:bldP spid="4404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矩形 1"/>
          <p:cNvSpPr>
            <a:spLocks noChangeArrowheads="1"/>
          </p:cNvSpPr>
          <p:nvPr/>
        </p:nvSpPr>
        <p:spPr bwMode="auto">
          <a:xfrm>
            <a:off x="250825" y="1484313"/>
            <a:ext cx="8748713" cy="497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Arial Black" pitchFamily="34" charset="0"/>
                <a:cs typeface="Times New Roman" pitchFamily="18" charset="0"/>
              </a:rPr>
              <a:t>Para. 1:</a:t>
            </a:r>
          </a:p>
          <a:p>
            <a:r>
              <a:rPr lang="en-US" altLang="zh-CN" sz="3200" b="1" i="1">
                <a:latin typeface="Times New Roman" pitchFamily="18" charset="0"/>
                <a:cs typeface="Times New Roman" pitchFamily="18" charset="0"/>
              </a:rPr>
              <a:t>        The boy headed back down to the old man’s house.</a:t>
            </a:r>
            <a:r>
              <a:rPr lang="en-US" altLang="zh-CN" sz="28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/>
              <a:t>He knocked on </a:t>
            </a:r>
            <a:r>
              <a:rPr lang="en-US" altLang="zh-CN" sz="2800" b="1" u="sng"/>
              <a:t>the door</a:t>
            </a:r>
            <a:r>
              <a:rPr lang="en-US" altLang="zh-CN" sz="2800" b="1"/>
              <a:t> again and this time </a:t>
            </a:r>
            <a:r>
              <a:rPr lang="en-US" altLang="zh-CN" sz="2800" b="1" u="sng"/>
              <a:t>the old man</a:t>
            </a:r>
            <a:r>
              <a:rPr lang="en-US" altLang="zh-CN" sz="2800" b="1"/>
              <a:t> came right to the door. “Boy, I thought I told you no </a:t>
            </a:r>
            <a:r>
              <a:rPr lang="en-US" altLang="zh-CN" sz="2800" b="1" u="sng"/>
              <a:t>magazines</a:t>
            </a:r>
            <a:r>
              <a:rPr lang="en-US" altLang="zh-CN" sz="2800" b="1"/>
              <a:t>!” The old man stared at him angrily. “I know that, sir. I just wanted to bring you a gift.” </a:t>
            </a:r>
            <a:r>
              <a:rPr lang="en-US" altLang="zh-CN" sz="2800" b="1" u="sng"/>
              <a:t>The little boy</a:t>
            </a:r>
            <a:r>
              <a:rPr lang="en-US" altLang="zh-CN" sz="2800" b="1"/>
              <a:t> handed him the </a:t>
            </a:r>
            <a:r>
              <a:rPr lang="en-US" altLang="zh-CN" sz="2800" b="1" u="sng"/>
              <a:t>dog figurine</a:t>
            </a:r>
            <a:r>
              <a:rPr lang="en-US" altLang="zh-CN" sz="2800" b="1"/>
              <a:t>. Looking at the boy, the old man was too surprised to say anything and simply smiled in tears, as no one had ever shown him so much kindness.</a:t>
            </a:r>
            <a:endParaRPr lang="zh-CN" altLang="en-US" sz="2800" b="1"/>
          </a:p>
        </p:txBody>
      </p:sp>
      <p:sp>
        <p:nvSpPr>
          <p:cNvPr id="37890" name="Rectangle 5"/>
          <p:cNvSpPr>
            <a:spLocks noChangeArrowheads="1"/>
          </p:cNvSpPr>
          <p:nvPr/>
        </p:nvSpPr>
        <p:spPr bwMode="auto">
          <a:xfrm>
            <a:off x="1116013" y="333375"/>
            <a:ext cx="7354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CC0000"/>
                </a:solidFill>
                <a:latin typeface="Arial Black" pitchFamily="34" charset="0"/>
              </a:rPr>
              <a:t>Appreciating </a:t>
            </a:r>
            <a:r>
              <a:rPr lang="en-US" altLang="zh-CN" sz="3200" b="1" i="1">
                <a:latin typeface="Arial Black" pitchFamily="34" charset="0"/>
              </a:rPr>
              <a:t>a possible version</a:t>
            </a:r>
            <a:endParaRPr lang="en-US" altLang="zh-CN" sz="3200">
              <a:latin typeface="Arial Black" pitchFamily="34" charset="0"/>
            </a:endParaRPr>
          </a:p>
        </p:txBody>
      </p:sp>
      <p:sp>
        <p:nvSpPr>
          <p:cNvPr id="37891" name="Line 14"/>
          <p:cNvSpPr>
            <a:spLocks noChangeShapeType="1"/>
          </p:cNvSpPr>
          <p:nvPr/>
        </p:nvSpPr>
        <p:spPr bwMode="auto">
          <a:xfrm>
            <a:off x="2555875" y="5516563"/>
            <a:ext cx="172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37892" name="Group 17"/>
          <p:cNvGrpSpPr>
            <a:grpSpLocks/>
          </p:cNvGrpSpPr>
          <p:nvPr/>
        </p:nvGrpSpPr>
        <p:grpSpPr bwMode="auto">
          <a:xfrm>
            <a:off x="323850" y="3429000"/>
            <a:ext cx="7343775" cy="431800"/>
            <a:chOff x="204" y="2160"/>
            <a:chExt cx="4626" cy="272"/>
          </a:xfrm>
        </p:grpSpPr>
        <p:sp>
          <p:nvSpPr>
            <p:cNvPr id="37905" name="Line 12"/>
            <p:cNvSpPr>
              <a:spLocks noChangeShapeType="1"/>
            </p:cNvSpPr>
            <p:nvPr/>
          </p:nvSpPr>
          <p:spPr bwMode="auto">
            <a:xfrm>
              <a:off x="204" y="2432"/>
              <a:ext cx="353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906" name="Line 16"/>
            <p:cNvSpPr>
              <a:spLocks noChangeShapeType="1"/>
            </p:cNvSpPr>
            <p:nvPr/>
          </p:nvSpPr>
          <p:spPr bwMode="auto">
            <a:xfrm>
              <a:off x="4014" y="2160"/>
              <a:ext cx="81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7893" name="Group 19"/>
          <p:cNvGrpSpPr>
            <a:grpSpLocks/>
          </p:cNvGrpSpPr>
          <p:nvPr/>
        </p:nvGrpSpPr>
        <p:grpSpPr bwMode="auto">
          <a:xfrm>
            <a:off x="323850" y="4724400"/>
            <a:ext cx="8280400" cy="433388"/>
            <a:chOff x="204" y="2976"/>
            <a:chExt cx="5216" cy="273"/>
          </a:xfrm>
        </p:grpSpPr>
        <p:sp>
          <p:nvSpPr>
            <p:cNvPr id="37903" name="Line 13"/>
            <p:cNvSpPr>
              <a:spLocks noChangeShapeType="1"/>
            </p:cNvSpPr>
            <p:nvPr/>
          </p:nvSpPr>
          <p:spPr bwMode="auto">
            <a:xfrm>
              <a:off x="204" y="3249"/>
              <a:ext cx="222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904" name="Line 18"/>
            <p:cNvSpPr>
              <a:spLocks noChangeShapeType="1"/>
            </p:cNvSpPr>
            <p:nvPr/>
          </p:nvSpPr>
          <p:spPr bwMode="auto">
            <a:xfrm>
              <a:off x="3198" y="2976"/>
              <a:ext cx="222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7894" name="Group 22"/>
          <p:cNvGrpSpPr>
            <a:grpSpLocks/>
          </p:cNvGrpSpPr>
          <p:nvPr/>
        </p:nvGrpSpPr>
        <p:grpSpPr bwMode="auto">
          <a:xfrm>
            <a:off x="323850" y="4221163"/>
            <a:ext cx="7488238" cy="503237"/>
            <a:chOff x="204" y="2659"/>
            <a:chExt cx="4717" cy="317"/>
          </a:xfrm>
        </p:grpSpPr>
        <p:sp>
          <p:nvSpPr>
            <p:cNvPr id="37901" name="Line 20"/>
            <p:cNvSpPr>
              <a:spLocks noChangeShapeType="1"/>
            </p:cNvSpPr>
            <p:nvPr/>
          </p:nvSpPr>
          <p:spPr bwMode="auto">
            <a:xfrm>
              <a:off x="4286" y="2659"/>
              <a:ext cx="63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902" name="Line 21"/>
            <p:cNvSpPr>
              <a:spLocks noChangeShapeType="1"/>
            </p:cNvSpPr>
            <p:nvPr/>
          </p:nvSpPr>
          <p:spPr bwMode="auto">
            <a:xfrm>
              <a:off x="204" y="2976"/>
              <a:ext cx="267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5863" name="Line 23"/>
          <p:cNvSpPr>
            <a:spLocks noChangeShapeType="1"/>
          </p:cNvSpPr>
          <p:nvPr/>
        </p:nvSpPr>
        <p:spPr bwMode="auto">
          <a:xfrm>
            <a:off x="2124075" y="2924175"/>
            <a:ext cx="20161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64" name="Line 24"/>
          <p:cNvSpPr>
            <a:spLocks noChangeShapeType="1"/>
          </p:cNvSpPr>
          <p:nvPr/>
        </p:nvSpPr>
        <p:spPr bwMode="auto">
          <a:xfrm>
            <a:off x="2484438" y="3429000"/>
            <a:ext cx="35274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65" name="Line 25"/>
          <p:cNvSpPr>
            <a:spLocks noChangeShapeType="1"/>
          </p:cNvSpPr>
          <p:nvPr/>
        </p:nvSpPr>
        <p:spPr bwMode="auto">
          <a:xfrm>
            <a:off x="323850" y="4292600"/>
            <a:ext cx="2160588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66" name="Line 26"/>
          <p:cNvSpPr>
            <a:spLocks noChangeShapeType="1"/>
          </p:cNvSpPr>
          <p:nvPr/>
        </p:nvSpPr>
        <p:spPr bwMode="auto">
          <a:xfrm>
            <a:off x="4356100" y="5589588"/>
            <a:ext cx="24479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67" name="Line 27"/>
          <p:cNvSpPr>
            <a:spLocks noChangeShapeType="1"/>
          </p:cNvSpPr>
          <p:nvPr/>
        </p:nvSpPr>
        <p:spPr bwMode="auto">
          <a:xfrm>
            <a:off x="323850" y="5949950"/>
            <a:ext cx="2592388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69" name="Line 29"/>
          <p:cNvSpPr>
            <a:spLocks noChangeShapeType="1"/>
          </p:cNvSpPr>
          <p:nvPr/>
        </p:nvSpPr>
        <p:spPr bwMode="auto">
          <a:xfrm>
            <a:off x="3635375" y="5949950"/>
            <a:ext cx="4608513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5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5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5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5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63" grpId="0" animBg="1"/>
      <p:bldP spid="35864" grpId="0" animBg="1"/>
      <p:bldP spid="35865" grpId="0" animBg="1"/>
      <p:bldP spid="35866" grpId="0" animBg="1"/>
      <p:bldP spid="35867" grpId="0" animBg="1"/>
      <p:bldP spid="3586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矩形 1"/>
          <p:cNvSpPr>
            <a:spLocks noChangeArrowheads="1"/>
          </p:cNvSpPr>
          <p:nvPr/>
        </p:nvSpPr>
        <p:spPr bwMode="auto">
          <a:xfrm>
            <a:off x="179388" y="1484313"/>
            <a:ext cx="8893175" cy="394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latin typeface="Arial Black" pitchFamily="34" charset="0"/>
                <a:cs typeface="Times New Roman" pitchFamily="18" charset="0"/>
              </a:rPr>
              <a:t>Para. 2: </a:t>
            </a:r>
          </a:p>
          <a:p>
            <a:r>
              <a:rPr lang="en-US" altLang="zh-CN" sz="2900" b="1" i="1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zh-CN" sz="2600" b="1" i="1">
                <a:latin typeface="Times New Roman" pitchFamily="18" charset="0"/>
                <a:cs typeface="Times New Roman" pitchFamily="18" charset="0"/>
              </a:rPr>
              <a:t>From that day on something changed inside the old man.</a:t>
            </a:r>
            <a:r>
              <a:rPr lang="en-US" altLang="zh-CN" sz="2800"/>
              <a:t> </a:t>
            </a:r>
            <a:r>
              <a:rPr lang="en-US" altLang="zh-CN" sz="2800" b="1"/>
              <a:t>He started coming out of the house and talking to </a:t>
            </a:r>
            <a:r>
              <a:rPr lang="en-US" altLang="zh-CN" sz="2800" b="1" u="sng"/>
              <a:t>his neighbors</a:t>
            </a:r>
            <a:r>
              <a:rPr lang="en-US" altLang="zh-CN" sz="2800" b="1"/>
              <a:t>. Soon, he and the boy became friends. The boy visited the old man frequently and brought his </a:t>
            </a:r>
            <a:r>
              <a:rPr lang="en-US" altLang="zh-CN" sz="2800" b="1" u="sng"/>
              <a:t>real live dog</a:t>
            </a:r>
            <a:r>
              <a:rPr lang="en-US" altLang="zh-CN" sz="2800" b="1"/>
              <a:t> to his house once in a while. He even invited the old man to join his family for Christmas dinner. With the boy’s company, the old man was no longer </a:t>
            </a:r>
            <a:r>
              <a:rPr lang="en-US" altLang="zh-CN" sz="2800" b="1" u="sng"/>
              <a:t>a lonely soul</a:t>
            </a:r>
            <a:r>
              <a:rPr lang="en-US" altLang="zh-CN" sz="2800" b="1"/>
              <a:t>.</a:t>
            </a:r>
            <a:endParaRPr lang="zh-CN" altLang="en-US" sz="2800" b="1"/>
          </a:p>
        </p:txBody>
      </p:sp>
      <p:sp>
        <p:nvSpPr>
          <p:cNvPr id="38914" name="Rectangle 5"/>
          <p:cNvSpPr>
            <a:spLocks noChangeArrowheads="1"/>
          </p:cNvSpPr>
          <p:nvPr/>
        </p:nvSpPr>
        <p:spPr bwMode="auto">
          <a:xfrm>
            <a:off x="1116013" y="333375"/>
            <a:ext cx="7354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CC0000"/>
                </a:solidFill>
                <a:latin typeface="Arial Black" pitchFamily="34" charset="0"/>
              </a:rPr>
              <a:t>Appreciating </a:t>
            </a:r>
            <a:r>
              <a:rPr lang="en-US" altLang="zh-CN" sz="3200" b="1" i="1">
                <a:latin typeface="Arial Black" pitchFamily="34" charset="0"/>
              </a:rPr>
              <a:t>a possible version</a:t>
            </a:r>
            <a:endParaRPr lang="en-US" altLang="zh-CN" sz="3200">
              <a:latin typeface="Arial Black" pitchFamily="34" charset="0"/>
            </a:endParaRPr>
          </a:p>
        </p:txBody>
      </p:sp>
      <p:sp>
        <p:nvSpPr>
          <p:cNvPr id="38915" name="Line 10"/>
          <p:cNvSpPr>
            <a:spLocks noChangeShapeType="1"/>
          </p:cNvSpPr>
          <p:nvPr/>
        </p:nvSpPr>
        <p:spPr bwMode="auto">
          <a:xfrm>
            <a:off x="827088" y="2781300"/>
            <a:ext cx="3384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38916" name="Group 17"/>
          <p:cNvGrpSpPr>
            <a:grpSpLocks/>
          </p:cNvGrpSpPr>
          <p:nvPr/>
        </p:nvGrpSpPr>
        <p:grpSpPr bwMode="auto">
          <a:xfrm>
            <a:off x="323850" y="2852738"/>
            <a:ext cx="8280400" cy="431800"/>
            <a:chOff x="204" y="1797"/>
            <a:chExt cx="5216" cy="272"/>
          </a:xfrm>
        </p:grpSpPr>
        <p:sp>
          <p:nvSpPr>
            <p:cNvPr id="38926" name="Line 11"/>
            <p:cNvSpPr>
              <a:spLocks noChangeShapeType="1"/>
            </p:cNvSpPr>
            <p:nvPr/>
          </p:nvSpPr>
          <p:spPr bwMode="auto">
            <a:xfrm>
              <a:off x="4468" y="1797"/>
              <a:ext cx="95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27" name="Line 12"/>
            <p:cNvSpPr>
              <a:spLocks noChangeShapeType="1"/>
            </p:cNvSpPr>
            <p:nvPr/>
          </p:nvSpPr>
          <p:spPr bwMode="auto">
            <a:xfrm>
              <a:off x="204" y="2069"/>
              <a:ext cx="154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8917" name="Group 18"/>
          <p:cNvGrpSpPr>
            <a:grpSpLocks/>
          </p:cNvGrpSpPr>
          <p:nvPr/>
        </p:nvGrpSpPr>
        <p:grpSpPr bwMode="auto">
          <a:xfrm>
            <a:off x="250825" y="3213100"/>
            <a:ext cx="7777163" cy="431800"/>
            <a:chOff x="158" y="2024"/>
            <a:chExt cx="4899" cy="272"/>
          </a:xfrm>
        </p:grpSpPr>
        <p:sp>
          <p:nvSpPr>
            <p:cNvPr id="38924" name="Line 13"/>
            <p:cNvSpPr>
              <a:spLocks noChangeShapeType="1"/>
            </p:cNvSpPr>
            <p:nvPr/>
          </p:nvSpPr>
          <p:spPr bwMode="auto">
            <a:xfrm>
              <a:off x="4059" y="2024"/>
              <a:ext cx="99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25" name="Line 14"/>
            <p:cNvSpPr>
              <a:spLocks noChangeShapeType="1"/>
            </p:cNvSpPr>
            <p:nvPr/>
          </p:nvSpPr>
          <p:spPr bwMode="auto">
            <a:xfrm>
              <a:off x="158" y="2296"/>
              <a:ext cx="81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8918" name="Line 15"/>
          <p:cNvSpPr>
            <a:spLocks noChangeShapeType="1"/>
          </p:cNvSpPr>
          <p:nvPr/>
        </p:nvSpPr>
        <p:spPr bwMode="auto">
          <a:xfrm>
            <a:off x="3132138" y="3644900"/>
            <a:ext cx="31686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919" name="Line 16"/>
          <p:cNvSpPr>
            <a:spLocks noChangeShapeType="1"/>
          </p:cNvSpPr>
          <p:nvPr/>
        </p:nvSpPr>
        <p:spPr bwMode="auto">
          <a:xfrm>
            <a:off x="2555875" y="5445125"/>
            <a:ext cx="38877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323850" y="4076700"/>
            <a:ext cx="4608513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36892" name="Group 28"/>
          <p:cNvGrpSpPr>
            <a:grpSpLocks/>
          </p:cNvGrpSpPr>
          <p:nvPr/>
        </p:nvGrpSpPr>
        <p:grpSpPr bwMode="auto">
          <a:xfrm>
            <a:off x="250825" y="4508500"/>
            <a:ext cx="8713788" cy="433388"/>
            <a:chOff x="158" y="2840"/>
            <a:chExt cx="5489" cy="273"/>
          </a:xfrm>
        </p:grpSpPr>
        <p:sp>
          <p:nvSpPr>
            <p:cNvPr id="38922" name="Line 20"/>
            <p:cNvSpPr>
              <a:spLocks noChangeShapeType="1"/>
            </p:cNvSpPr>
            <p:nvPr/>
          </p:nvSpPr>
          <p:spPr bwMode="auto">
            <a:xfrm>
              <a:off x="1156" y="2840"/>
              <a:ext cx="4491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23" name="Line 27"/>
            <p:cNvSpPr>
              <a:spLocks noChangeShapeType="1"/>
            </p:cNvSpPr>
            <p:nvPr/>
          </p:nvSpPr>
          <p:spPr bwMode="auto">
            <a:xfrm>
              <a:off x="158" y="3113"/>
              <a:ext cx="231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矩形 1"/>
          <p:cNvSpPr>
            <a:spLocks noChangeArrowheads="1"/>
          </p:cNvSpPr>
          <p:nvPr/>
        </p:nvSpPr>
        <p:spPr bwMode="auto">
          <a:xfrm>
            <a:off x="250825" y="1484313"/>
            <a:ext cx="8748713" cy="497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Arial Black" pitchFamily="34" charset="0"/>
                <a:cs typeface="Times New Roman" pitchFamily="18" charset="0"/>
              </a:rPr>
              <a:t>Para. 1:</a:t>
            </a:r>
          </a:p>
          <a:p>
            <a:r>
              <a:rPr lang="en-US" altLang="zh-CN" sz="3200" b="1" i="1">
                <a:latin typeface="Times New Roman" pitchFamily="18" charset="0"/>
                <a:cs typeface="Times New Roman" pitchFamily="18" charset="0"/>
              </a:rPr>
              <a:t>        The boy headed back down to the old man’s house.</a:t>
            </a:r>
            <a:r>
              <a:rPr lang="en-US" altLang="zh-CN" sz="28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/>
              <a:t>He knocked on </a:t>
            </a:r>
            <a:r>
              <a:rPr lang="en-US" altLang="zh-CN" sz="2800" b="1" u="sng"/>
              <a:t>the door</a:t>
            </a:r>
            <a:r>
              <a:rPr lang="en-US" altLang="zh-CN" sz="2800" b="1"/>
              <a:t> again and this time </a:t>
            </a:r>
            <a:r>
              <a:rPr lang="en-US" altLang="zh-CN" sz="2800" b="1" u="sng"/>
              <a:t>the old man</a:t>
            </a:r>
            <a:r>
              <a:rPr lang="en-US" altLang="zh-CN" sz="2800" b="1"/>
              <a:t> came right to the door. “Boy, I thought I told you no </a:t>
            </a:r>
            <a:r>
              <a:rPr lang="en-US" altLang="zh-CN" sz="2800" b="1" u="sng"/>
              <a:t>magazines</a:t>
            </a:r>
            <a:r>
              <a:rPr lang="en-US" altLang="zh-CN" sz="2800" b="1"/>
              <a:t>!” The old man stared at him angrily. “I know that, sir. I just wanted to bring you a gift.” </a:t>
            </a:r>
            <a:r>
              <a:rPr lang="en-US" altLang="zh-CN" sz="2800" b="1" u="sng"/>
              <a:t>The little boy</a:t>
            </a:r>
            <a:r>
              <a:rPr lang="en-US" altLang="zh-CN" sz="2800" b="1"/>
              <a:t> handed him the </a:t>
            </a:r>
            <a:r>
              <a:rPr lang="en-US" altLang="zh-CN" sz="2800" b="1" u="sng"/>
              <a:t>dog figurine</a:t>
            </a:r>
            <a:r>
              <a:rPr lang="en-US" altLang="zh-CN" sz="2800" b="1"/>
              <a:t>. Looking at the boy, the old man was too surprised to say anything and simply smiled in tears, as no one had ever shown him so much kindness.</a:t>
            </a:r>
            <a:endParaRPr lang="zh-CN" altLang="en-US" sz="2800" b="1"/>
          </a:p>
        </p:txBody>
      </p:sp>
      <p:sp>
        <p:nvSpPr>
          <p:cNvPr id="39938" name="Rectangle 5"/>
          <p:cNvSpPr>
            <a:spLocks noChangeArrowheads="1"/>
          </p:cNvSpPr>
          <p:nvPr/>
        </p:nvSpPr>
        <p:spPr bwMode="auto">
          <a:xfrm>
            <a:off x="1116013" y="333375"/>
            <a:ext cx="7354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CC0000"/>
                </a:solidFill>
                <a:latin typeface="Arial Black" pitchFamily="34" charset="0"/>
              </a:rPr>
              <a:t>Appreciating </a:t>
            </a:r>
            <a:r>
              <a:rPr lang="en-US" altLang="zh-CN" sz="3200" b="1" i="1">
                <a:latin typeface="Arial Black" pitchFamily="34" charset="0"/>
              </a:rPr>
              <a:t>a possible version</a:t>
            </a:r>
            <a:endParaRPr lang="en-US" altLang="zh-CN" sz="3200">
              <a:latin typeface="Arial Black" pitchFamily="34" charset="0"/>
            </a:endParaRPr>
          </a:p>
        </p:txBody>
      </p:sp>
      <p:sp>
        <p:nvSpPr>
          <p:cNvPr id="45076" name="椭圆 5"/>
          <p:cNvSpPr>
            <a:spLocks noChangeArrowheads="1"/>
          </p:cNvSpPr>
          <p:nvPr/>
        </p:nvSpPr>
        <p:spPr bwMode="auto">
          <a:xfrm rot="16200000" flipV="1">
            <a:off x="1403351" y="4365625"/>
            <a:ext cx="360362" cy="2808287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5077" name="椭圆 5"/>
          <p:cNvSpPr>
            <a:spLocks noChangeArrowheads="1"/>
          </p:cNvSpPr>
          <p:nvPr/>
        </p:nvSpPr>
        <p:spPr bwMode="auto">
          <a:xfrm rot="16200000" flipV="1">
            <a:off x="3059906" y="3356769"/>
            <a:ext cx="360363" cy="1368425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5078" name="椭圆 5"/>
          <p:cNvSpPr>
            <a:spLocks noChangeArrowheads="1"/>
          </p:cNvSpPr>
          <p:nvPr/>
        </p:nvSpPr>
        <p:spPr bwMode="auto">
          <a:xfrm rot="16200000" flipV="1">
            <a:off x="8189913" y="4743450"/>
            <a:ext cx="360362" cy="1189038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5079" name="椭圆 5"/>
          <p:cNvSpPr>
            <a:spLocks noChangeArrowheads="1"/>
          </p:cNvSpPr>
          <p:nvPr/>
        </p:nvSpPr>
        <p:spPr bwMode="auto">
          <a:xfrm rot="16200000" flipV="1">
            <a:off x="3707607" y="2709069"/>
            <a:ext cx="360362" cy="1079500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5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5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5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6" grpId="0" animBg="1"/>
      <p:bldP spid="45077" grpId="0" animBg="1"/>
      <p:bldP spid="45078" grpId="0" animBg="1"/>
      <p:bldP spid="4507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矩形 1"/>
          <p:cNvSpPr>
            <a:spLocks noChangeArrowheads="1"/>
          </p:cNvSpPr>
          <p:nvPr/>
        </p:nvSpPr>
        <p:spPr bwMode="auto">
          <a:xfrm>
            <a:off x="179388" y="1484313"/>
            <a:ext cx="8893175" cy="394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latin typeface="Arial Black" pitchFamily="34" charset="0"/>
                <a:cs typeface="Times New Roman" pitchFamily="18" charset="0"/>
              </a:rPr>
              <a:t>Para. 2: </a:t>
            </a:r>
          </a:p>
          <a:p>
            <a:r>
              <a:rPr lang="en-US" altLang="zh-CN" sz="2900" b="1" i="1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zh-CN" sz="2600" b="1" i="1">
                <a:latin typeface="Times New Roman" pitchFamily="18" charset="0"/>
                <a:cs typeface="Times New Roman" pitchFamily="18" charset="0"/>
              </a:rPr>
              <a:t>From that day on something changed inside the old man.</a:t>
            </a:r>
            <a:r>
              <a:rPr lang="en-US" altLang="zh-CN" sz="2800"/>
              <a:t> </a:t>
            </a:r>
            <a:r>
              <a:rPr lang="en-US" altLang="zh-CN" sz="2800" b="1"/>
              <a:t>He started coming out of the house and talking to </a:t>
            </a:r>
            <a:r>
              <a:rPr lang="en-US" altLang="zh-CN" sz="2800" b="1" u="sng"/>
              <a:t>his neighbors</a:t>
            </a:r>
            <a:r>
              <a:rPr lang="en-US" altLang="zh-CN" sz="2800" b="1"/>
              <a:t>. Soon, he and the boy became friends. The boy visited the old man frequently and brought his </a:t>
            </a:r>
            <a:r>
              <a:rPr lang="en-US" altLang="zh-CN" sz="2800" b="1" u="sng"/>
              <a:t>real live dog</a:t>
            </a:r>
            <a:r>
              <a:rPr lang="en-US" altLang="zh-CN" sz="2800" b="1"/>
              <a:t> to his house once in a while. He even invited the old man to join his family for Christmas dinner. With the boy’s company, the old man was no longer </a:t>
            </a:r>
            <a:r>
              <a:rPr lang="en-US" altLang="zh-CN" sz="2800" b="1" u="sng"/>
              <a:t>a lonely soul</a:t>
            </a:r>
            <a:r>
              <a:rPr lang="en-US" altLang="zh-CN" sz="2800" b="1"/>
              <a:t>.</a:t>
            </a:r>
            <a:endParaRPr lang="zh-CN" altLang="en-US" sz="2800" b="1"/>
          </a:p>
        </p:txBody>
      </p:sp>
      <p:sp>
        <p:nvSpPr>
          <p:cNvPr id="40962" name="Rectangle 5"/>
          <p:cNvSpPr>
            <a:spLocks noChangeArrowheads="1"/>
          </p:cNvSpPr>
          <p:nvPr/>
        </p:nvSpPr>
        <p:spPr bwMode="auto">
          <a:xfrm>
            <a:off x="1116013" y="333375"/>
            <a:ext cx="7354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CC0000"/>
                </a:solidFill>
                <a:latin typeface="Arial Black" pitchFamily="34" charset="0"/>
              </a:rPr>
              <a:t>Appreciating </a:t>
            </a:r>
            <a:r>
              <a:rPr lang="en-US" altLang="zh-CN" sz="3200" b="1" i="1">
                <a:latin typeface="Arial Black" pitchFamily="34" charset="0"/>
              </a:rPr>
              <a:t>a possible version</a:t>
            </a:r>
            <a:endParaRPr lang="en-US" altLang="zh-CN" sz="3200">
              <a:latin typeface="Arial Black" pitchFamily="34" charset="0"/>
            </a:endParaRPr>
          </a:p>
        </p:txBody>
      </p:sp>
      <p:sp>
        <p:nvSpPr>
          <p:cNvPr id="46094" name="椭圆 5"/>
          <p:cNvSpPr>
            <a:spLocks noChangeArrowheads="1"/>
          </p:cNvSpPr>
          <p:nvPr/>
        </p:nvSpPr>
        <p:spPr bwMode="auto">
          <a:xfrm rot="16200000" flipV="1">
            <a:off x="3059907" y="2493169"/>
            <a:ext cx="360362" cy="1079500"/>
          </a:xfrm>
          <a:prstGeom prst="ellipse">
            <a:avLst/>
          </a:prstGeom>
          <a:noFill/>
          <a:ln w="28575" algn="ctr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6101" name="椭圆 5"/>
          <p:cNvSpPr>
            <a:spLocks noChangeArrowheads="1"/>
          </p:cNvSpPr>
          <p:nvPr/>
        </p:nvSpPr>
        <p:spPr bwMode="auto">
          <a:xfrm rot="16200000" flipV="1">
            <a:off x="2123281" y="3861594"/>
            <a:ext cx="360363" cy="936625"/>
          </a:xfrm>
          <a:prstGeom prst="ellipse">
            <a:avLst/>
          </a:prstGeom>
          <a:noFill/>
          <a:ln w="28575" algn="ctr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6102" name="椭圆 5"/>
          <p:cNvSpPr>
            <a:spLocks noChangeArrowheads="1"/>
          </p:cNvSpPr>
          <p:nvPr/>
        </p:nvSpPr>
        <p:spPr bwMode="auto">
          <a:xfrm rot="16200000" flipV="1">
            <a:off x="5868193" y="2637632"/>
            <a:ext cx="360363" cy="4248150"/>
          </a:xfrm>
          <a:prstGeom prst="ellipse">
            <a:avLst/>
          </a:prstGeom>
          <a:noFill/>
          <a:ln w="28575" algn="ctr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6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4" grpId="0" animBg="1"/>
      <p:bldP spid="46101" grpId="0" animBg="1"/>
      <p:bldP spid="4610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矩形 1"/>
          <p:cNvSpPr>
            <a:spLocks noChangeArrowheads="1"/>
          </p:cNvSpPr>
          <p:nvPr/>
        </p:nvSpPr>
        <p:spPr bwMode="auto">
          <a:xfrm>
            <a:off x="250825" y="1484313"/>
            <a:ext cx="8748713" cy="497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Arial Black" pitchFamily="34" charset="0"/>
                <a:cs typeface="Times New Roman" pitchFamily="18" charset="0"/>
              </a:rPr>
              <a:t>Para. 1:</a:t>
            </a:r>
          </a:p>
          <a:p>
            <a:r>
              <a:rPr lang="en-US" altLang="zh-CN" sz="3200" b="1" i="1">
                <a:latin typeface="Times New Roman" pitchFamily="18" charset="0"/>
                <a:cs typeface="Times New Roman" pitchFamily="18" charset="0"/>
              </a:rPr>
              <a:t>        The boy headed back down to the old man’s house.</a:t>
            </a:r>
            <a:r>
              <a:rPr lang="en-US" altLang="zh-CN" sz="28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/>
              <a:t>He knocked on </a:t>
            </a:r>
            <a:r>
              <a:rPr lang="en-US" altLang="zh-CN" sz="2800" b="1" u="sng"/>
              <a:t>the door</a:t>
            </a:r>
            <a:r>
              <a:rPr lang="en-US" altLang="zh-CN" sz="2800" b="1"/>
              <a:t> again and this time </a:t>
            </a:r>
            <a:r>
              <a:rPr lang="en-US" altLang="zh-CN" sz="2800" b="1" u="sng"/>
              <a:t>the old man</a:t>
            </a:r>
            <a:r>
              <a:rPr lang="en-US" altLang="zh-CN" sz="2800" b="1"/>
              <a:t> came right to the door. “Boy, I thought I told you no </a:t>
            </a:r>
            <a:r>
              <a:rPr lang="en-US" altLang="zh-CN" sz="2800" b="1" u="sng"/>
              <a:t>magazines</a:t>
            </a:r>
            <a:r>
              <a:rPr lang="en-US" altLang="zh-CN" sz="2800" b="1"/>
              <a:t>!” The old man stared at him angrily. “I know that, sir. I just wanted to bring you a gift.” </a:t>
            </a:r>
            <a:r>
              <a:rPr lang="en-US" altLang="zh-CN" sz="2800" b="1" u="sng"/>
              <a:t>The little boy</a:t>
            </a:r>
            <a:r>
              <a:rPr lang="en-US" altLang="zh-CN" sz="2800" b="1"/>
              <a:t> handed him the </a:t>
            </a:r>
            <a:r>
              <a:rPr lang="en-US" altLang="zh-CN" sz="2800" b="1" u="sng"/>
              <a:t>dog figurine</a:t>
            </a:r>
            <a:r>
              <a:rPr lang="en-US" altLang="zh-CN" sz="2800" b="1"/>
              <a:t>. Looking at the boy, the old man was too surprised to say anything and simply smiled in tears, as no one had ever shown him so much kindness.</a:t>
            </a:r>
            <a:endParaRPr lang="zh-CN" altLang="en-US" sz="2800" b="1"/>
          </a:p>
        </p:txBody>
      </p:sp>
      <p:sp>
        <p:nvSpPr>
          <p:cNvPr id="41986" name="Rectangle 5"/>
          <p:cNvSpPr>
            <a:spLocks noChangeArrowheads="1"/>
          </p:cNvSpPr>
          <p:nvPr/>
        </p:nvSpPr>
        <p:spPr bwMode="auto">
          <a:xfrm>
            <a:off x="1116013" y="333375"/>
            <a:ext cx="7354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CC0000"/>
                </a:solidFill>
                <a:latin typeface="Arial Black" pitchFamily="34" charset="0"/>
              </a:rPr>
              <a:t>Appreciating </a:t>
            </a:r>
            <a:r>
              <a:rPr lang="en-US" altLang="zh-CN" sz="3200" b="1" i="1">
                <a:latin typeface="Arial Black" pitchFamily="34" charset="0"/>
              </a:rPr>
              <a:t>a possible version</a:t>
            </a:r>
            <a:endParaRPr lang="en-US" altLang="zh-CN" sz="3200">
              <a:latin typeface="Arial Black" pitchFamily="34" charset="0"/>
            </a:endParaRP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238125" y="3789363"/>
            <a:ext cx="1670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stared at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7235825" y="4221163"/>
            <a:ext cx="1450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handed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grpSp>
        <p:nvGrpSpPr>
          <p:cNvPr id="47127" name="Group 23"/>
          <p:cNvGrpSpPr>
            <a:grpSpLocks/>
          </p:cNvGrpSpPr>
          <p:nvPr/>
        </p:nvGrpSpPr>
        <p:grpSpPr bwMode="auto">
          <a:xfrm>
            <a:off x="239713" y="5084763"/>
            <a:ext cx="8724900" cy="936625"/>
            <a:chOff x="151" y="3203"/>
            <a:chExt cx="5496" cy="590"/>
          </a:xfrm>
        </p:grpSpPr>
        <p:sp>
          <p:nvSpPr>
            <p:cNvPr id="41992" name="Rectangle 16"/>
            <p:cNvSpPr>
              <a:spLocks noChangeArrowheads="1"/>
            </p:cNvSpPr>
            <p:nvPr/>
          </p:nvSpPr>
          <p:spPr bwMode="auto">
            <a:xfrm>
              <a:off x="4821" y="3203"/>
              <a:ext cx="8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2800" b="1">
                  <a:solidFill>
                    <a:srgbClr val="FF0000"/>
                  </a:solidFill>
                </a:rPr>
                <a:t>simply</a:t>
              </a:r>
              <a:endParaRPr lang="zh-CN" altLang="en-US" sz="2800" b="1">
                <a:solidFill>
                  <a:srgbClr val="FF0000"/>
                </a:solidFill>
              </a:endParaRPr>
            </a:p>
          </p:txBody>
        </p:sp>
        <p:sp>
          <p:nvSpPr>
            <p:cNvPr id="41993" name="Rectangle 18"/>
            <p:cNvSpPr>
              <a:spLocks noChangeArrowheads="1"/>
            </p:cNvSpPr>
            <p:nvPr/>
          </p:nvSpPr>
          <p:spPr bwMode="auto">
            <a:xfrm>
              <a:off x="151" y="3466"/>
              <a:ext cx="168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2800" b="1">
                  <a:solidFill>
                    <a:srgbClr val="FF0000"/>
                  </a:solidFill>
                </a:rPr>
                <a:t>smiled in tears</a:t>
              </a:r>
              <a:endParaRPr lang="zh-CN" altLang="en-US" sz="2800" b="1">
                <a:solidFill>
                  <a:srgbClr val="FF0000"/>
                </a:solidFill>
              </a:endParaRPr>
            </a:p>
          </p:txBody>
        </p:sp>
      </p:grpSp>
      <p:sp>
        <p:nvSpPr>
          <p:cNvPr id="47124" name="Rectangle 20"/>
          <p:cNvSpPr>
            <a:spLocks noChangeArrowheads="1"/>
          </p:cNvSpPr>
          <p:nvPr/>
        </p:nvSpPr>
        <p:spPr bwMode="auto">
          <a:xfrm>
            <a:off x="3851275" y="4652963"/>
            <a:ext cx="1984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</a:rPr>
              <a:t>Looking at</a:t>
            </a:r>
            <a:endParaRPr lang="zh-CN" altLang="en-US" sz="2800" b="1">
              <a:solidFill>
                <a:srgbClr val="0000FF"/>
              </a:solidFill>
            </a:endParaRPr>
          </a:p>
        </p:txBody>
      </p:sp>
      <p:sp>
        <p:nvSpPr>
          <p:cNvPr id="47126" name="Rectangle 22"/>
          <p:cNvSpPr>
            <a:spLocks noChangeArrowheads="1"/>
          </p:cNvSpPr>
          <p:nvPr/>
        </p:nvSpPr>
        <p:spPr bwMode="auto">
          <a:xfrm>
            <a:off x="1835150" y="5070475"/>
            <a:ext cx="29448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</a:rPr>
              <a:t>too                   to</a:t>
            </a:r>
            <a:endParaRPr lang="zh-CN" altLang="en-US" sz="28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5" grpId="0"/>
      <p:bldP spid="47118" grpId="0"/>
      <p:bldP spid="47124" grpId="0"/>
      <p:bldP spid="4712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矩形 1"/>
          <p:cNvSpPr>
            <a:spLocks noChangeArrowheads="1"/>
          </p:cNvSpPr>
          <p:nvPr/>
        </p:nvSpPr>
        <p:spPr bwMode="auto">
          <a:xfrm>
            <a:off x="179388" y="1484313"/>
            <a:ext cx="8893175" cy="394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latin typeface="Arial Black" pitchFamily="34" charset="0"/>
                <a:cs typeface="Times New Roman" pitchFamily="18" charset="0"/>
              </a:rPr>
              <a:t>Para. 2: </a:t>
            </a:r>
          </a:p>
          <a:p>
            <a:r>
              <a:rPr lang="en-US" altLang="zh-CN" sz="2900" b="1" i="1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zh-CN" sz="2600" b="1" i="1">
                <a:latin typeface="Times New Roman" pitchFamily="18" charset="0"/>
                <a:cs typeface="Times New Roman" pitchFamily="18" charset="0"/>
              </a:rPr>
              <a:t>From that day on something changed inside the old man.</a:t>
            </a:r>
            <a:r>
              <a:rPr lang="en-US" altLang="zh-CN" sz="2800"/>
              <a:t> </a:t>
            </a:r>
            <a:r>
              <a:rPr lang="en-US" altLang="zh-CN" sz="2800" b="1"/>
              <a:t>He started coming out of the house and talking to </a:t>
            </a:r>
            <a:r>
              <a:rPr lang="en-US" altLang="zh-CN" sz="2800" b="1" u="sng"/>
              <a:t>his neighbors</a:t>
            </a:r>
            <a:r>
              <a:rPr lang="en-US" altLang="zh-CN" sz="2800" b="1"/>
              <a:t>. Soon, he and the boy became friends. The boy visited the old man frequently and brought his </a:t>
            </a:r>
            <a:r>
              <a:rPr lang="en-US" altLang="zh-CN" sz="2800" b="1" u="sng"/>
              <a:t>real live dog</a:t>
            </a:r>
            <a:r>
              <a:rPr lang="en-US" altLang="zh-CN" sz="2800" b="1"/>
              <a:t> to his house once in a while. He even invited the old man to join his family for Christmas dinner. With the boy’s company, the old man was no longer </a:t>
            </a:r>
            <a:r>
              <a:rPr lang="en-US" altLang="zh-CN" sz="2800" b="1" u="sng"/>
              <a:t>a lonely soul</a:t>
            </a:r>
            <a:r>
              <a:rPr lang="en-US" altLang="zh-CN" sz="2800" b="1"/>
              <a:t>.</a:t>
            </a:r>
            <a:endParaRPr lang="zh-CN" altLang="en-US" sz="2800" b="1"/>
          </a:p>
        </p:txBody>
      </p:sp>
      <p:sp>
        <p:nvSpPr>
          <p:cNvPr id="43010" name="Rectangle 5"/>
          <p:cNvSpPr>
            <a:spLocks noChangeArrowheads="1"/>
          </p:cNvSpPr>
          <p:nvPr/>
        </p:nvSpPr>
        <p:spPr bwMode="auto">
          <a:xfrm>
            <a:off x="1116013" y="333375"/>
            <a:ext cx="7354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CC0000"/>
                </a:solidFill>
                <a:latin typeface="Arial Black" pitchFamily="34" charset="0"/>
              </a:rPr>
              <a:t>Appreciating </a:t>
            </a:r>
            <a:r>
              <a:rPr lang="en-US" altLang="zh-CN" sz="3200" b="1" i="1">
                <a:latin typeface="Arial Black" pitchFamily="34" charset="0"/>
              </a:rPr>
              <a:t>a possible version</a:t>
            </a:r>
            <a:endParaRPr lang="en-US" altLang="zh-CN" sz="3200">
              <a:latin typeface="Arial Black" pitchFamily="34" charset="0"/>
            </a:endParaRPr>
          </a:p>
        </p:txBody>
      </p: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6337300" y="3197225"/>
            <a:ext cx="1906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frequently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6589713" y="3630613"/>
            <a:ext cx="172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once in a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48154" name="Rectangle 26"/>
          <p:cNvSpPr>
            <a:spLocks noChangeArrowheads="1"/>
          </p:cNvSpPr>
          <p:nvPr/>
        </p:nvSpPr>
        <p:spPr bwMode="auto">
          <a:xfrm>
            <a:off x="180975" y="4076700"/>
            <a:ext cx="1073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while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48157" name="Rectangle 29"/>
          <p:cNvSpPr>
            <a:spLocks noChangeArrowheads="1"/>
          </p:cNvSpPr>
          <p:nvPr/>
        </p:nvSpPr>
        <p:spPr bwMode="auto">
          <a:xfrm>
            <a:off x="3851920" y="4494063"/>
            <a:ext cx="42783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0000FF"/>
                </a:solidFill>
              </a:rPr>
              <a:t>With</a:t>
            </a:r>
            <a:r>
              <a:rPr lang="en-US" altLang="zh-CN" sz="2800" b="1" dirty="0">
                <a:solidFill>
                  <a:srgbClr val="FF0000"/>
                </a:solidFill>
              </a:rPr>
              <a:t> </a:t>
            </a:r>
            <a:r>
              <a:rPr lang="en-US" altLang="zh-CN" sz="2800" b="1" dirty="0">
                <a:solidFill>
                  <a:srgbClr val="0000FF"/>
                </a:solidFill>
              </a:rPr>
              <a:t>the boy’s</a:t>
            </a:r>
            <a:r>
              <a:rPr lang="en-US" altLang="zh-CN" sz="2800" b="1" dirty="0">
                <a:solidFill>
                  <a:srgbClr val="FF0000"/>
                </a:solidFill>
              </a:rPr>
              <a:t> company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50" grpId="0"/>
      <p:bldP spid="48152" grpId="0"/>
      <p:bldP spid="48154" grpId="0"/>
      <p:bldP spid="4815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5"/>
          <p:cNvSpPr>
            <a:spLocks noChangeArrowheads="1"/>
          </p:cNvSpPr>
          <p:nvPr/>
        </p:nvSpPr>
        <p:spPr bwMode="auto">
          <a:xfrm>
            <a:off x="1690688" y="260350"/>
            <a:ext cx="71294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CC0000"/>
                </a:solidFill>
                <a:latin typeface="Arial Black" pitchFamily="34" charset="0"/>
              </a:rPr>
              <a:t>Steps </a:t>
            </a:r>
            <a:r>
              <a:rPr lang="en-US" altLang="zh-CN" sz="3200" i="1">
                <a:latin typeface="Arial Black" pitchFamily="34" charset="0"/>
              </a:rPr>
              <a:t>to </a:t>
            </a:r>
            <a:r>
              <a:rPr lang="en-US" altLang="zh-CN" sz="2800" i="1">
                <a:latin typeface="Arial Black" pitchFamily="34" charset="0"/>
              </a:rPr>
              <a:t>continue a story</a:t>
            </a:r>
          </a:p>
        </p:txBody>
      </p:sp>
      <p:sp>
        <p:nvSpPr>
          <p:cNvPr id="32773" name="TextBox 5"/>
          <p:cNvSpPr txBox="1">
            <a:spLocks noChangeArrowheads="1"/>
          </p:cNvSpPr>
          <p:nvPr/>
        </p:nvSpPr>
        <p:spPr bwMode="auto">
          <a:xfrm>
            <a:off x="611188" y="1485900"/>
            <a:ext cx="6911975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Calibri" pitchFamily="34" charset="0"/>
              </a:rPr>
              <a:t>Step 1: Read for the</a:t>
            </a:r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 basic information</a:t>
            </a:r>
          </a:p>
          <a:p>
            <a:r>
              <a:rPr lang="en-US" altLang="zh-CN" sz="2600" b="1">
                <a:latin typeface="Times New Roman" pitchFamily="18" charset="0"/>
              </a:rPr>
              <a:t>(</a:t>
            </a:r>
            <a:r>
              <a:rPr lang="en-US" altLang="zh-CN" sz="2600" b="1" i="1">
                <a:latin typeface="Times New Roman" pitchFamily="18" charset="0"/>
              </a:rPr>
              <a:t>when, where, who, what, how, why</a:t>
            </a:r>
            <a:r>
              <a:rPr lang="en-US" altLang="zh-CN" sz="2600" b="1">
                <a:latin typeface="Times New Roman" pitchFamily="18" charset="0"/>
              </a:rPr>
              <a:t>)</a:t>
            </a:r>
          </a:p>
        </p:txBody>
      </p:sp>
      <p:sp>
        <p:nvSpPr>
          <p:cNvPr id="32774" name="TextBox 5"/>
          <p:cNvSpPr txBox="1">
            <a:spLocks noChangeArrowheads="1"/>
          </p:cNvSpPr>
          <p:nvPr/>
        </p:nvSpPr>
        <p:spPr bwMode="auto">
          <a:xfrm>
            <a:off x="611188" y="2349500"/>
            <a:ext cx="59039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Calibri" pitchFamily="34" charset="0"/>
              </a:rPr>
              <a:t>Step 2: Read for the </a:t>
            </a:r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main plot</a:t>
            </a:r>
          </a:p>
        </p:txBody>
      </p:sp>
      <p:sp>
        <p:nvSpPr>
          <p:cNvPr id="32775" name="TextBox 5"/>
          <p:cNvSpPr txBox="1">
            <a:spLocks noChangeArrowheads="1"/>
          </p:cNvSpPr>
          <p:nvPr/>
        </p:nvSpPr>
        <p:spPr bwMode="auto">
          <a:xfrm>
            <a:off x="611188" y="2924175"/>
            <a:ext cx="59039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Calibri" pitchFamily="34" charset="0"/>
              </a:rPr>
              <a:t>Step 3: Read for the</a:t>
            </a:r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 language</a:t>
            </a:r>
          </a:p>
        </p:txBody>
      </p:sp>
      <p:sp>
        <p:nvSpPr>
          <p:cNvPr id="30725" name="TextBox 5"/>
          <p:cNvSpPr txBox="1">
            <a:spLocks noChangeArrowheads="1"/>
          </p:cNvSpPr>
          <p:nvPr/>
        </p:nvSpPr>
        <p:spPr bwMode="auto">
          <a:xfrm>
            <a:off x="611188" y="3460750"/>
            <a:ext cx="849630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Calibri" pitchFamily="34" charset="0"/>
              </a:rPr>
              <a:t>Step 4: </a:t>
            </a:r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Infer</a:t>
            </a:r>
            <a:r>
              <a:rPr lang="en-US" altLang="zh-CN" sz="3200" b="1">
                <a:latin typeface="Calibri" pitchFamily="34" charset="0"/>
              </a:rPr>
              <a:t> the</a:t>
            </a:r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altLang="zh-CN" sz="3200" b="1">
                <a:latin typeface="Calibri" pitchFamily="34" charset="0"/>
              </a:rPr>
              <a:t>development</a:t>
            </a:r>
          </a:p>
          <a:p>
            <a:r>
              <a:rPr lang="en-US" altLang="zh-CN" sz="2600" b="1">
                <a:latin typeface="Times New Roman" pitchFamily="18" charset="0"/>
              </a:rPr>
              <a:t>(</a:t>
            </a:r>
            <a:r>
              <a:rPr lang="en-US" altLang="zh-CN" sz="2600" b="1" i="1">
                <a:latin typeface="Times New Roman" pitchFamily="18" charset="0"/>
              </a:rPr>
              <a:t>the plot, the given two sentences</a:t>
            </a:r>
            <a:r>
              <a:rPr lang="en-US" altLang="zh-CN" sz="2600" b="1">
                <a:latin typeface="Times New Roman" pitchFamily="18" charset="0"/>
              </a:rPr>
              <a:t>)</a:t>
            </a:r>
          </a:p>
        </p:txBody>
      </p:sp>
      <p:sp>
        <p:nvSpPr>
          <p:cNvPr id="32777" name="TextBox 5"/>
          <p:cNvSpPr txBox="1">
            <a:spLocks noChangeArrowheads="1"/>
          </p:cNvSpPr>
          <p:nvPr/>
        </p:nvSpPr>
        <p:spPr bwMode="auto">
          <a:xfrm>
            <a:off x="611188" y="4437063"/>
            <a:ext cx="7056437" cy="97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Calibri" pitchFamily="34" charset="0"/>
              </a:rPr>
              <a:t>Step 5: </a:t>
            </a:r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Continue</a:t>
            </a:r>
            <a:r>
              <a:rPr lang="en-US" altLang="zh-CN" sz="3200" b="1">
                <a:latin typeface="Calibri" pitchFamily="34" charset="0"/>
              </a:rPr>
              <a:t> the story</a:t>
            </a:r>
          </a:p>
          <a:p>
            <a:r>
              <a:rPr lang="en-US" altLang="zh-CN" sz="2600" b="1">
                <a:latin typeface="Times New Roman" pitchFamily="18" charset="0"/>
              </a:rPr>
              <a:t>(</a:t>
            </a:r>
            <a:r>
              <a:rPr lang="en-US" altLang="zh-CN" sz="2600" b="1" i="1">
                <a:latin typeface="Times New Roman" pitchFamily="18" charset="0"/>
              </a:rPr>
              <a:t>the requirements</a:t>
            </a:r>
            <a:r>
              <a:rPr lang="en-US" altLang="zh-CN" sz="2600" b="1">
                <a:latin typeface="Times New Roman" pitchFamily="18" charset="0"/>
              </a:rPr>
              <a:t>)</a:t>
            </a:r>
          </a:p>
        </p:txBody>
      </p:sp>
      <p:sp>
        <p:nvSpPr>
          <p:cNvPr id="32778" name="TextBox 5"/>
          <p:cNvSpPr txBox="1">
            <a:spLocks noChangeArrowheads="1"/>
          </p:cNvSpPr>
          <p:nvPr/>
        </p:nvSpPr>
        <p:spPr bwMode="auto">
          <a:xfrm>
            <a:off x="611188" y="5373688"/>
            <a:ext cx="7056437" cy="97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Calibri" pitchFamily="34" charset="0"/>
              </a:rPr>
              <a:t>Step 6: </a:t>
            </a:r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Polish </a:t>
            </a:r>
            <a:r>
              <a:rPr lang="en-US" altLang="zh-CN" sz="3200" b="1">
                <a:latin typeface="Calibri" pitchFamily="34" charset="0"/>
              </a:rPr>
              <a:t>your writing</a:t>
            </a:r>
          </a:p>
          <a:p>
            <a:r>
              <a:rPr lang="en-US" altLang="zh-CN" sz="2600" b="1">
                <a:latin typeface="Times New Roman" pitchFamily="18" charset="0"/>
              </a:rPr>
              <a:t>(</a:t>
            </a:r>
            <a:r>
              <a:rPr lang="en-US" altLang="zh-CN" sz="2600" b="1" i="1">
                <a:latin typeface="Times New Roman" pitchFamily="18" charset="0"/>
              </a:rPr>
              <a:t>refer to the Criteria for Assessment</a:t>
            </a:r>
            <a:r>
              <a:rPr lang="en-US" altLang="zh-CN" sz="2600" b="1">
                <a:latin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74" grpId="0"/>
      <p:bldP spid="32775" grpId="0"/>
      <p:bldP spid="30725" grpId="0"/>
      <p:bldP spid="32777" grpId="0"/>
      <p:bldP spid="3277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5"/>
          <p:cNvSpPr>
            <a:spLocks noChangeArrowheads="1"/>
          </p:cNvSpPr>
          <p:nvPr/>
        </p:nvSpPr>
        <p:spPr bwMode="auto">
          <a:xfrm>
            <a:off x="2627313" y="260350"/>
            <a:ext cx="41767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CC0000"/>
                </a:solidFill>
                <a:latin typeface="Arial Black" pitchFamily="34" charset="0"/>
              </a:rPr>
              <a:t>Assignment</a:t>
            </a:r>
            <a:endParaRPr lang="en-US" altLang="zh-CN" sz="2800" i="1">
              <a:latin typeface="Arial Black" pitchFamily="34" charset="0"/>
            </a:endParaRPr>
          </a:p>
        </p:txBody>
      </p:sp>
      <p:sp>
        <p:nvSpPr>
          <p:cNvPr id="46082" name="Text Box 3"/>
          <p:cNvSpPr txBox="1">
            <a:spLocks noChangeArrowheads="1"/>
          </p:cNvSpPr>
          <p:nvPr/>
        </p:nvSpPr>
        <p:spPr bwMode="auto">
          <a:xfrm>
            <a:off x="684213" y="1773238"/>
            <a:ext cx="7921625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800" b="1"/>
              <a:t> Polish your writing according to the </a:t>
            </a:r>
            <a:r>
              <a:rPr lang="en-US" altLang="zh-CN" sz="2800" b="1" i="1"/>
              <a:t>Assessment Criteria for Writing </a:t>
            </a:r>
            <a:endParaRPr lang="en-US" altLang="zh-CN" sz="2800" b="1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800" b="1"/>
              <a:t> Share your writing with your classmates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800" b="1"/>
              <a:t> Try to learn from your classmate and meantime give some advice on improving their writing.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6300788" y="4943475"/>
            <a:ext cx="2519362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</a:rPr>
              <a:t>an old man</a:t>
            </a:r>
            <a:endParaRPr lang="zh-CN" altLang="en-US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8313" y="4943475"/>
            <a:ext cx="22733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</a:rPr>
              <a:t>a little boy</a:t>
            </a:r>
            <a:endParaRPr lang="zh-CN" altLang="en-US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</a:endParaRPr>
          </a:p>
        </p:txBody>
      </p:sp>
      <p:pic>
        <p:nvPicPr>
          <p:cNvPr id="16388" name="图片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8713" y="1628775"/>
            <a:ext cx="24193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直接箭头连接符 4"/>
          <p:cNvCxnSpPr/>
          <p:nvPr/>
        </p:nvCxnSpPr>
        <p:spPr>
          <a:xfrm>
            <a:off x="2627313" y="3429000"/>
            <a:ext cx="34163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643174" y="2708275"/>
            <a:ext cx="422911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  <a:latin typeface="Calibri" pitchFamily="34" charset="0"/>
              </a:rPr>
              <a:t>sell magazines</a:t>
            </a:r>
            <a:endParaRPr lang="zh-CN" altLang="en-US" b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6391" name="Picture 7" descr="little-boy-books-26584612"/>
          <p:cNvPicPr>
            <a:picLocks noChangeAspect="1" noChangeArrowheads="1"/>
          </p:cNvPicPr>
          <p:nvPr/>
        </p:nvPicPr>
        <p:blipFill>
          <a:blip r:embed="rId3" cstate="print"/>
          <a:srcRect l="9801" r="17389"/>
          <a:stretch>
            <a:fillRect/>
          </a:stretch>
        </p:blipFill>
        <p:spPr bwMode="auto">
          <a:xfrm>
            <a:off x="900113" y="1989138"/>
            <a:ext cx="1471612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2206625" y="279400"/>
            <a:ext cx="4886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000">
                <a:solidFill>
                  <a:srgbClr val="CC0000"/>
                </a:solidFill>
                <a:latin typeface="Arial Black" pitchFamily="34" charset="0"/>
              </a:rPr>
              <a:t>Reading</a:t>
            </a:r>
            <a:r>
              <a:rPr lang="en-US" altLang="zh-CN" sz="3200">
                <a:latin typeface="Arial Black" pitchFamily="34" charset="0"/>
              </a:rPr>
              <a:t> </a:t>
            </a:r>
            <a:r>
              <a:rPr lang="en-US" altLang="zh-CN" sz="3200" i="1">
                <a:latin typeface="Arial Black" pitchFamily="34" charset="0"/>
              </a:rPr>
              <a:t>for</a:t>
            </a:r>
            <a:r>
              <a:rPr lang="en-US" altLang="zh-CN" sz="2800" i="1">
                <a:latin typeface="Arial Black" pitchFamily="34" charset="0"/>
              </a:rPr>
              <a:t> </a:t>
            </a:r>
            <a:r>
              <a:rPr lang="en-US" altLang="zh-CN" sz="3200" i="1">
                <a:latin typeface="Arial Black" pitchFamily="34" charset="0"/>
              </a:rPr>
              <a:t>Writing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5" name="Group 10"/>
          <p:cNvGrpSpPr>
            <a:grpSpLocks/>
          </p:cNvGrpSpPr>
          <p:nvPr/>
        </p:nvGrpSpPr>
        <p:grpSpPr bwMode="auto">
          <a:xfrm>
            <a:off x="2771775" y="333375"/>
            <a:ext cx="3313113" cy="4608513"/>
            <a:chOff x="1655" y="1888"/>
            <a:chExt cx="612" cy="799"/>
          </a:xfrm>
        </p:grpSpPr>
        <p:pic>
          <p:nvPicPr>
            <p:cNvPr id="47107" name="Picture 10" descr="u=2291391445,3821504563&amp;fm=21&amp;gp=0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83958"/>
            <a:stretch>
              <a:fillRect/>
            </a:stretch>
          </p:blipFill>
          <p:spPr bwMode="auto">
            <a:xfrm>
              <a:off x="1983" y="1888"/>
              <a:ext cx="284" cy="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108" name="Picture 11" descr="cdbf6c81800a19d8b61b2ef130fa828ba61e462d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894" t="4457" r="24838" b="13370"/>
            <a:stretch>
              <a:fillRect/>
            </a:stretch>
          </p:blipFill>
          <p:spPr bwMode="auto">
            <a:xfrm>
              <a:off x="1655" y="1926"/>
              <a:ext cx="373" cy="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7106" name="Rectangle 5"/>
          <p:cNvSpPr>
            <a:spLocks noChangeArrowheads="1"/>
          </p:cNvSpPr>
          <p:nvPr/>
        </p:nvSpPr>
        <p:spPr bwMode="auto">
          <a:xfrm>
            <a:off x="2843213" y="5248275"/>
            <a:ext cx="33131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CC0000"/>
                </a:solidFill>
                <a:latin typeface="Arial Black" pitchFamily="34" charset="0"/>
              </a:rPr>
              <a:t>Thank you</a:t>
            </a:r>
            <a:endParaRPr lang="en-US" altLang="zh-CN" sz="2800" i="1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图片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341438"/>
            <a:ext cx="1649412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圆角矩形 4"/>
          <p:cNvSpPr/>
          <p:nvPr/>
        </p:nvSpPr>
        <p:spPr>
          <a:xfrm>
            <a:off x="4716463" y="1771650"/>
            <a:ext cx="3887787" cy="266541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787900" y="2133600"/>
            <a:ext cx="4032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Calibri" pitchFamily="34" charset="0"/>
              </a:rPr>
              <a:t>hardly ever</a:t>
            </a:r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 came out</a:t>
            </a:r>
            <a:endParaRPr lang="zh-CN" altLang="en-US" sz="32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787900" y="2852738"/>
            <a:ext cx="33845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Calibri" pitchFamily="34" charset="0"/>
              </a:rPr>
              <a:t>not</a:t>
            </a:r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 say hello to</a:t>
            </a:r>
            <a:endParaRPr lang="zh-CN" altLang="en-US" sz="32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787900" y="3573463"/>
            <a:ext cx="36718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Calibri" pitchFamily="34" charset="0"/>
              </a:rPr>
              <a:t>simply just</a:t>
            </a:r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 glared at</a:t>
            </a:r>
            <a:endParaRPr lang="zh-CN" altLang="en-US" sz="3200" b="1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11" name="直接箭头连接符 10"/>
          <p:cNvCxnSpPr/>
          <p:nvPr/>
        </p:nvCxnSpPr>
        <p:spPr>
          <a:xfrm flipH="1">
            <a:off x="3059113" y="3716338"/>
            <a:ext cx="147637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9" name="TextBox 12"/>
          <p:cNvSpPr txBox="1">
            <a:spLocks noChangeArrowheads="1"/>
          </p:cNvSpPr>
          <p:nvPr/>
        </p:nvSpPr>
        <p:spPr bwMode="auto">
          <a:xfrm>
            <a:off x="323850" y="5013325"/>
            <a:ext cx="8569325" cy="158273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Calibri" pitchFamily="34" charset="0"/>
              </a:rPr>
              <a:t>Tip 1: </a:t>
            </a:r>
            <a:r>
              <a:rPr lang="en-US" altLang="zh-CN" sz="3200" b="1" u="sng">
                <a:solidFill>
                  <a:srgbClr val="0000FF"/>
                </a:solidFill>
                <a:latin typeface="Calibri" pitchFamily="34" charset="0"/>
              </a:rPr>
              <a:t>By describing what a character does in detail instead of telling the readers directly</a:t>
            </a:r>
            <a:r>
              <a:rPr lang="en-US" altLang="zh-CN" sz="3200" b="1">
                <a:solidFill>
                  <a:srgbClr val="0000FF"/>
                </a:solidFill>
                <a:latin typeface="Calibri" pitchFamily="34" charset="0"/>
              </a:rPr>
              <a:t>,    you can show his personalities or feelings vividly.</a:t>
            </a:r>
            <a:endParaRPr lang="zh-CN" altLang="en-US" sz="3200" b="1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7418" name="TextBox 5"/>
          <p:cNvSpPr txBox="1">
            <a:spLocks noChangeArrowheads="1"/>
          </p:cNvSpPr>
          <p:nvPr/>
        </p:nvSpPr>
        <p:spPr bwMode="auto">
          <a:xfrm>
            <a:off x="611188" y="3429000"/>
            <a:ext cx="23050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</a:rPr>
              <a:t>unfriendly</a:t>
            </a:r>
          </a:p>
        </p:txBody>
      </p:sp>
      <p:pic>
        <p:nvPicPr>
          <p:cNvPr id="17420" name="Picture 12" descr="u=339089525,1119473582&amp;fm=21&amp;gp=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113" y="2276475"/>
            <a:ext cx="1368425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2" name="Rectangle 5"/>
          <p:cNvSpPr>
            <a:spLocks noChangeArrowheads="1"/>
          </p:cNvSpPr>
          <p:nvPr/>
        </p:nvSpPr>
        <p:spPr bwMode="auto">
          <a:xfrm>
            <a:off x="2206625" y="279400"/>
            <a:ext cx="4886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000">
                <a:solidFill>
                  <a:srgbClr val="CC0000"/>
                </a:solidFill>
                <a:latin typeface="Arial Black" pitchFamily="34" charset="0"/>
              </a:rPr>
              <a:t>Reading</a:t>
            </a:r>
            <a:r>
              <a:rPr lang="en-US" altLang="zh-CN" sz="3200">
                <a:latin typeface="Arial Black" pitchFamily="34" charset="0"/>
              </a:rPr>
              <a:t> </a:t>
            </a:r>
            <a:r>
              <a:rPr lang="en-US" altLang="zh-CN" sz="3200" i="1">
                <a:latin typeface="Arial Black" pitchFamily="34" charset="0"/>
              </a:rPr>
              <a:t>for</a:t>
            </a:r>
            <a:r>
              <a:rPr lang="en-US" altLang="zh-CN" sz="2800" i="1">
                <a:latin typeface="Arial Black" pitchFamily="34" charset="0"/>
              </a:rPr>
              <a:t> </a:t>
            </a:r>
            <a:r>
              <a:rPr lang="en-US" altLang="zh-CN" sz="3200" i="1">
                <a:latin typeface="Arial Black" pitchFamily="34" charset="0"/>
              </a:rPr>
              <a:t>Writing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8439" grpId="0" animBg="1"/>
      <p:bldP spid="174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图片 3"/>
          <p:cNvPicPr>
            <a:picLocks noChangeAspect="1"/>
          </p:cNvPicPr>
          <p:nvPr/>
        </p:nvPicPr>
        <p:blipFill>
          <a:blip r:embed="rId2" cstate="print"/>
          <a:srcRect b="20018"/>
          <a:stretch>
            <a:fillRect/>
          </a:stretch>
        </p:blipFill>
        <p:spPr bwMode="auto">
          <a:xfrm>
            <a:off x="6732588" y="1196975"/>
            <a:ext cx="1223962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4" descr="little-boy-books-26584612"/>
          <p:cNvPicPr>
            <a:picLocks noChangeAspect="1" noChangeArrowheads="1"/>
          </p:cNvPicPr>
          <p:nvPr/>
        </p:nvPicPr>
        <p:blipFill>
          <a:blip r:embed="rId3" cstate="print"/>
          <a:srcRect l="9801" r="17389" b="23070"/>
          <a:stretch>
            <a:fillRect/>
          </a:stretch>
        </p:blipFill>
        <p:spPr bwMode="auto">
          <a:xfrm>
            <a:off x="1403350" y="1196975"/>
            <a:ext cx="1004888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4714875" y="2647950"/>
            <a:ext cx="4826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600" b="1" i="1">
                <a:latin typeface="Times New Roman" pitchFamily="18" charset="0"/>
              </a:rPr>
              <a:t>opened slowly, said impatiently</a:t>
            </a:r>
            <a:endParaRPr lang="zh-CN" altLang="en-US" sz="2600" b="1" i="1">
              <a:latin typeface="Times New Roman" pitchFamily="18" charset="0"/>
            </a:endParaRPr>
          </a:p>
        </p:txBody>
      </p:sp>
      <p:sp>
        <p:nvSpPr>
          <p:cNvPr id="41989" name="TextBox 5"/>
          <p:cNvSpPr txBox="1">
            <a:spLocks noChangeArrowheads="1"/>
          </p:cNvSpPr>
          <p:nvPr/>
        </p:nvSpPr>
        <p:spPr bwMode="auto">
          <a:xfrm>
            <a:off x="4649788" y="2693988"/>
            <a:ext cx="4387850" cy="519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</a:rPr>
              <a:t>unwilling</a:t>
            </a:r>
            <a:endParaRPr lang="zh-CN" altLang="en-US" sz="28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7415" name="TextBox 5"/>
          <p:cNvSpPr txBox="1">
            <a:spLocks noChangeArrowheads="1"/>
          </p:cNvSpPr>
          <p:nvPr/>
        </p:nvSpPr>
        <p:spPr bwMode="auto">
          <a:xfrm>
            <a:off x="250825" y="2636838"/>
            <a:ext cx="3527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i="1">
                <a:latin typeface="Times New Roman" pitchFamily="18" charset="0"/>
              </a:rPr>
              <a:t>knocked on the door</a:t>
            </a:r>
          </a:p>
        </p:txBody>
      </p:sp>
      <p:sp>
        <p:nvSpPr>
          <p:cNvPr id="17416" name="TextBox 5"/>
          <p:cNvSpPr txBox="1">
            <a:spLocks noChangeArrowheads="1"/>
          </p:cNvSpPr>
          <p:nvPr/>
        </p:nvSpPr>
        <p:spPr bwMode="auto">
          <a:xfrm>
            <a:off x="250825" y="3357563"/>
            <a:ext cx="35290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i="1">
                <a:latin typeface="Times New Roman" pitchFamily="18" charset="0"/>
              </a:rPr>
              <a:t>tried to sell magazines</a:t>
            </a:r>
          </a:p>
        </p:txBody>
      </p:sp>
      <p:sp>
        <p:nvSpPr>
          <p:cNvPr id="17417" name="TextBox 5"/>
          <p:cNvSpPr txBox="1">
            <a:spLocks noChangeArrowheads="1"/>
          </p:cNvSpPr>
          <p:nvPr/>
        </p:nvSpPr>
        <p:spPr bwMode="auto">
          <a:xfrm>
            <a:off x="5003800" y="3357563"/>
            <a:ext cx="3816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i="1">
                <a:latin typeface="Times New Roman" pitchFamily="18" charset="0"/>
              </a:rPr>
              <a:t>stared…without a word </a:t>
            </a:r>
          </a:p>
        </p:txBody>
      </p:sp>
      <p:sp>
        <p:nvSpPr>
          <p:cNvPr id="41993" name="TextBox 5"/>
          <p:cNvSpPr txBox="1">
            <a:spLocks noChangeArrowheads="1"/>
          </p:cNvSpPr>
          <p:nvPr/>
        </p:nvSpPr>
        <p:spPr bwMode="auto">
          <a:xfrm>
            <a:off x="4716463" y="3341688"/>
            <a:ext cx="4103687" cy="519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</a:rPr>
              <a:t>      uninterested</a:t>
            </a:r>
            <a:endParaRPr lang="zh-CN" altLang="en-US" sz="28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7419" name="TextBox 5"/>
          <p:cNvSpPr txBox="1">
            <a:spLocks noChangeArrowheads="1"/>
          </p:cNvSpPr>
          <p:nvPr/>
        </p:nvSpPr>
        <p:spPr bwMode="auto">
          <a:xfrm>
            <a:off x="179388" y="4076700"/>
            <a:ext cx="4968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i="1">
                <a:latin typeface="Times New Roman" pitchFamily="18" charset="0"/>
              </a:rPr>
              <a:t>asked about the dog figurines</a:t>
            </a:r>
          </a:p>
        </p:txBody>
      </p:sp>
      <p:sp>
        <p:nvSpPr>
          <p:cNvPr id="18443" name="Oval 14"/>
          <p:cNvSpPr>
            <a:spLocks noChangeArrowheads="1"/>
          </p:cNvSpPr>
          <p:nvPr/>
        </p:nvSpPr>
        <p:spPr bwMode="auto">
          <a:xfrm>
            <a:off x="2627313" y="4005263"/>
            <a:ext cx="2089150" cy="7207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7" name="Rectangle 5"/>
          <p:cNvSpPr>
            <a:spLocks noChangeArrowheads="1"/>
          </p:cNvSpPr>
          <p:nvPr/>
        </p:nvSpPr>
        <p:spPr bwMode="auto">
          <a:xfrm>
            <a:off x="2206625" y="279400"/>
            <a:ext cx="4886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000">
                <a:solidFill>
                  <a:srgbClr val="CC0000"/>
                </a:solidFill>
                <a:latin typeface="Arial Black" pitchFamily="34" charset="0"/>
              </a:rPr>
              <a:t>Reading</a:t>
            </a:r>
            <a:r>
              <a:rPr lang="en-US" altLang="zh-CN" sz="3200">
                <a:latin typeface="Arial Black" pitchFamily="34" charset="0"/>
              </a:rPr>
              <a:t> </a:t>
            </a:r>
            <a:r>
              <a:rPr lang="en-US" altLang="zh-CN" sz="3200" i="1">
                <a:latin typeface="Arial Black" pitchFamily="34" charset="0"/>
              </a:rPr>
              <a:t>for</a:t>
            </a:r>
            <a:r>
              <a:rPr lang="en-US" altLang="zh-CN" sz="2800" i="1">
                <a:latin typeface="Arial Black" pitchFamily="34" charset="0"/>
              </a:rPr>
              <a:t> </a:t>
            </a:r>
            <a:r>
              <a:rPr lang="en-US" altLang="zh-CN" sz="3200" i="1">
                <a:latin typeface="Arial Black" pitchFamily="34" charset="0"/>
              </a:rPr>
              <a:t>Writing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2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41989" grpId="0" animBg="1"/>
      <p:bldP spid="17415" grpId="0"/>
      <p:bldP spid="17416" grpId="0"/>
      <p:bldP spid="17417" grpId="0"/>
      <p:bldP spid="41993" grpId="0" animBg="1"/>
      <p:bldP spid="17419" grpId="0"/>
      <p:bldP spid="184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图片 3"/>
          <p:cNvPicPr>
            <a:picLocks noChangeAspect="1"/>
          </p:cNvPicPr>
          <p:nvPr/>
        </p:nvPicPr>
        <p:blipFill>
          <a:blip r:embed="rId2" cstate="print"/>
          <a:srcRect b="20018"/>
          <a:stretch>
            <a:fillRect/>
          </a:stretch>
        </p:blipFill>
        <p:spPr bwMode="auto">
          <a:xfrm>
            <a:off x="323850" y="2924175"/>
            <a:ext cx="2079625" cy="244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AutoShape 5"/>
          <p:cNvSpPr>
            <a:spLocks noChangeArrowheads="1"/>
          </p:cNvSpPr>
          <p:nvPr/>
        </p:nvSpPr>
        <p:spPr bwMode="auto">
          <a:xfrm>
            <a:off x="2195513" y="1700213"/>
            <a:ext cx="5905500" cy="1728787"/>
          </a:xfrm>
          <a:prstGeom prst="wedgeRoundRectCallout">
            <a:avLst>
              <a:gd name="adj1" fmla="val -57153"/>
              <a:gd name="adj2" fmla="val 71213"/>
              <a:gd name="adj3" fmla="val 1666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zh-CN" altLang="en-US" sz="1800"/>
          </a:p>
        </p:txBody>
      </p:sp>
      <p:sp>
        <p:nvSpPr>
          <p:cNvPr id="29702" name="TextBox 5"/>
          <p:cNvSpPr txBox="1">
            <a:spLocks noChangeArrowheads="1"/>
          </p:cNvSpPr>
          <p:nvPr/>
        </p:nvSpPr>
        <p:spPr bwMode="auto">
          <a:xfrm>
            <a:off x="2484438" y="1844675"/>
            <a:ext cx="56165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i="1">
                <a:latin typeface="Times New Roman" pitchFamily="18" charset="0"/>
              </a:rPr>
              <a:t>“Yes, I have many collections in my house. They are </a:t>
            </a:r>
            <a:r>
              <a:rPr lang="en-US" altLang="zh-CN" sz="2800" b="1" i="1" u="sng">
                <a:latin typeface="Times New Roman" pitchFamily="18" charset="0"/>
              </a:rPr>
              <a:t>my family</a:t>
            </a:r>
            <a:r>
              <a:rPr lang="en-US" altLang="zh-CN" sz="2800" b="1" i="1">
                <a:latin typeface="Times New Roman" pitchFamily="18" charset="0"/>
              </a:rPr>
              <a:t> here and they are all I have.”</a:t>
            </a:r>
          </a:p>
        </p:txBody>
      </p:sp>
      <p:sp>
        <p:nvSpPr>
          <p:cNvPr id="19460" name="TextBox 12"/>
          <p:cNvSpPr txBox="1">
            <a:spLocks noChangeArrowheads="1"/>
          </p:cNvSpPr>
          <p:nvPr/>
        </p:nvSpPr>
        <p:spPr bwMode="auto">
          <a:xfrm>
            <a:off x="1331913" y="5407025"/>
            <a:ext cx="7489825" cy="97472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Tip 2: </a:t>
            </a:r>
            <a:r>
              <a:rPr lang="en-US" altLang="zh-CN" sz="2800" b="1" u="sng">
                <a:solidFill>
                  <a:srgbClr val="0000FF"/>
                </a:solidFill>
                <a:latin typeface="Calibri" pitchFamily="34" charset="0"/>
              </a:rPr>
              <a:t>By describing what a character says</a:t>
            </a:r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, you can picture his personalities or feelings vividly.</a:t>
            </a:r>
            <a:endParaRPr lang="zh-CN" altLang="en-US" sz="2800" b="1">
              <a:solidFill>
                <a:srgbClr val="0000FF"/>
              </a:solidFill>
              <a:latin typeface="Calibri" pitchFamily="34" charset="0"/>
            </a:endParaRPr>
          </a:p>
        </p:txBody>
      </p:sp>
      <p:cxnSp>
        <p:nvCxnSpPr>
          <p:cNvPr id="16" name="直接箭头连接符 15"/>
          <p:cNvCxnSpPr/>
          <p:nvPr/>
        </p:nvCxnSpPr>
        <p:spPr>
          <a:xfrm>
            <a:off x="5435600" y="3500438"/>
            <a:ext cx="0" cy="6492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5" name="TextBox 5"/>
          <p:cNvSpPr txBox="1">
            <a:spLocks noChangeArrowheads="1"/>
          </p:cNvSpPr>
          <p:nvPr/>
        </p:nvSpPr>
        <p:spPr bwMode="auto">
          <a:xfrm>
            <a:off x="4643438" y="4221163"/>
            <a:ext cx="1439862" cy="660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b="1" i="1">
                <a:solidFill>
                  <a:srgbClr val="FF0000"/>
                </a:solidFill>
                <a:latin typeface="Times New Roman" pitchFamily="18" charset="0"/>
              </a:rPr>
              <a:t>lonely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4932363" y="2262188"/>
            <a:ext cx="16335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 i="1" u="sng">
                <a:solidFill>
                  <a:srgbClr val="FF0000"/>
                </a:solidFill>
                <a:latin typeface="Times New Roman" pitchFamily="18" charset="0"/>
              </a:rPr>
              <a:t>my family</a:t>
            </a:r>
            <a:endParaRPr lang="zh-CN" altLang="en-US" sz="2800" b="1" i="1" u="sng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3727450" y="2693988"/>
            <a:ext cx="15652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</a:rPr>
              <a:t>all I have</a:t>
            </a:r>
            <a:endParaRPr lang="zh-CN" altLang="en-US" sz="28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489" name="Rectangle 5"/>
          <p:cNvSpPr>
            <a:spLocks noChangeArrowheads="1"/>
          </p:cNvSpPr>
          <p:nvPr/>
        </p:nvSpPr>
        <p:spPr bwMode="auto">
          <a:xfrm>
            <a:off x="2206625" y="279400"/>
            <a:ext cx="4886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000">
                <a:solidFill>
                  <a:srgbClr val="CC0000"/>
                </a:solidFill>
                <a:latin typeface="Arial Black" pitchFamily="34" charset="0"/>
              </a:rPr>
              <a:t>Reading</a:t>
            </a:r>
            <a:r>
              <a:rPr lang="en-US" altLang="zh-CN" sz="3200">
                <a:latin typeface="Arial Black" pitchFamily="34" charset="0"/>
              </a:rPr>
              <a:t> </a:t>
            </a:r>
            <a:r>
              <a:rPr lang="en-US" altLang="zh-CN" sz="3200" i="1">
                <a:latin typeface="Arial Black" pitchFamily="34" charset="0"/>
              </a:rPr>
              <a:t>for</a:t>
            </a:r>
            <a:r>
              <a:rPr lang="en-US" altLang="zh-CN" sz="2800" i="1">
                <a:latin typeface="Arial Black" pitchFamily="34" charset="0"/>
              </a:rPr>
              <a:t> </a:t>
            </a:r>
            <a:r>
              <a:rPr lang="en-US" altLang="zh-CN" sz="3200" i="1">
                <a:latin typeface="Arial Black" pitchFamily="34" charset="0"/>
              </a:rPr>
              <a:t>Writing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/>
      <p:bldP spid="19460" grpId="0" animBg="1"/>
      <p:bldP spid="29705" grpId="0" animBg="1"/>
      <p:bldP spid="19466" grpId="0"/>
      <p:bldP spid="194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图片 3"/>
          <p:cNvPicPr>
            <a:picLocks noChangeAspect="1"/>
          </p:cNvPicPr>
          <p:nvPr/>
        </p:nvPicPr>
        <p:blipFill>
          <a:blip r:embed="rId2" cstate="print"/>
          <a:srcRect b="20018"/>
          <a:stretch>
            <a:fillRect/>
          </a:stretch>
        </p:blipFill>
        <p:spPr bwMode="auto">
          <a:xfrm>
            <a:off x="6732588" y="1196975"/>
            <a:ext cx="1223962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6" name="Picture 4" descr="little-boy-books-26584612"/>
          <p:cNvPicPr>
            <a:picLocks noChangeAspect="1" noChangeArrowheads="1"/>
          </p:cNvPicPr>
          <p:nvPr/>
        </p:nvPicPr>
        <p:blipFill>
          <a:blip r:embed="rId3" cstate="print"/>
          <a:srcRect l="9801" r="17389" b="23070"/>
          <a:stretch>
            <a:fillRect/>
          </a:stretch>
        </p:blipFill>
        <p:spPr bwMode="auto">
          <a:xfrm>
            <a:off x="1403350" y="1196975"/>
            <a:ext cx="1004888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5"/>
          <p:cNvSpPr txBox="1">
            <a:spLocks noChangeArrowheads="1"/>
          </p:cNvSpPr>
          <p:nvPr/>
        </p:nvSpPr>
        <p:spPr bwMode="auto">
          <a:xfrm>
            <a:off x="5724525" y="2565400"/>
            <a:ext cx="3168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i="1">
                <a:latin typeface="Times New Roman" pitchFamily="18" charset="0"/>
              </a:rPr>
              <a:t>slowly, impatiently</a:t>
            </a:r>
            <a:endParaRPr lang="zh-CN" altLang="en-US" sz="2800" b="1" i="1">
              <a:latin typeface="Times New Roman" pitchFamily="18" charset="0"/>
            </a:endParaRPr>
          </a:p>
        </p:txBody>
      </p:sp>
      <p:sp>
        <p:nvSpPr>
          <p:cNvPr id="21508" name="TextBox 5"/>
          <p:cNvSpPr txBox="1">
            <a:spLocks noChangeArrowheads="1"/>
          </p:cNvSpPr>
          <p:nvPr/>
        </p:nvSpPr>
        <p:spPr bwMode="auto">
          <a:xfrm>
            <a:off x="5795963" y="2636838"/>
            <a:ext cx="2952750" cy="519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</a:rPr>
              <a:t>unwilling</a:t>
            </a:r>
            <a:endParaRPr lang="zh-CN" altLang="en-US" sz="28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250825" y="2636838"/>
            <a:ext cx="3527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i="1">
                <a:latin typeface="Times New Roman" pitchFamily="18" charset="0"/>
              </a:rPr>
              <a:t>knocked on the door</a:t>
            </a:r>
          </a:p>
        </p:txBody>
      </p:sp>
      <p:sp>
        <p:nvSpPr>
          <p:cNvPr id="21510" name="TextBox 5"/>
          <p:cNvSpPr txBox="1">
            <a:spLocks noChangeArrowheads="1"/>
          </p:cNvSpPr>
          <p:nvPr/>
        </p:nvSpPr>
        <p:spPr bwMode="auto">
          <a:xfrm>
            <a:off x="250825" y="3357563"/>
            <a:ext cx="35290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i="1">
                <a:latin typeface="Times New Roman" pitchFamily="18" charset="0"/>
              </a:rPr>
              <a:t>tried to sell magazines</a:t>
            </a:r>
          </a:p>
        </p:txBody>
      </p:sp>
      <p:sp>
        <p:nvSpPr>
          <p:cNvPr id="21511" name="TextBox 5"/>
          <p:cNvSpPr txBox="1">
            <a:spLocks noChangeArrowheads="1"/>
          </p:cNvSpPr>
          <p:nvPr/>
        </p:nvSpPr>
        <p:spPr bwMode="auto">
          <a:xfrm>
            <a:off x="5292725" y="3357563"/>
            <a:ext cx="3816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i="1">
                <a:latin typeface="Times New Roman" pitchFamily="18" charset="0"/>
              </a:rPr>
              <a:t>stared…without a word </a:t>
            </a:r>
          </a:p>
        </p:txBody>
      </p:sp>
      <p:sp>
        <p:nvSpPr>
          <p:cNvPr id="21512" name="TextBox 5"/>
          <p:cNvSpPr txBox="1">
            <a:spLocks noChangeArrowheads="1"/>
          </p:cNvSpPr>
          <p:nvPr/>
        </p:nvSpPr>
        <p:spPr bwMode="auto">
          <a:xfrm>
            <a:off x="5003800" y="3357563"/>
            <a:ext cx="3960813" cy="519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</a:rPr>
              <a:t>      uninterested</a:t>
            </a:r>
            <a:endParaRPr lang="zh-CN" altLang="en-US" sz="28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1513" name="TextBox 5"/>
          <p:cNvSpPr txBox="1">
            <a:spLocks noChangeArrowheads="1"/>
          </p:cNvSpPr>
          <p:nvPr/>
        </p:nvSpPr>
        <p:spPr bwMode="auto">
          <a:xfrm>
            <a:off x="179388" y="4076700"/>
            <a:ext cx="4968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i="1">
                <a:latin typeface="Times New Roman" pitchFamily="18" charset="0"/>
              </a:rPr>
              <a:t>asked about the dog figurines</a:t>
            </a:r>
          </a:p>
        </p:txBody>
      </p:sp>
      <p:sp>
        <p:nvSpPr>
          <p:cNvPr id="21514" name="TextBox 5"/>
          <p:cNvSpPr txBox="1">
            <a:spLocks noChangeArrowheads="1"/>
          </p:cNvSpPr>
          <p:nvPr/>
        </p:nvSpPr>
        <p:spPr bwMode="auto">
          <a:xfrm>
            <a:off x="5076825" y="4076700"/>
            <a:ext cx="3816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i="1">
                <a:latin typeface="Times New Roman" pitchFamily="18" charset="0"/>
              </a:rPr>
              <a:t>…my family…all I have</a:t>
            </a:r>
          </a:p>
        </p:txBody>
      </p:sp>
      <p:sp>
        <p:nvSpPr>
          <p:cNvPr id="21515" name="TextBox 5"/>
          <p:cNvSpPr txBox="1">
            <a:spLocks noChangeArrowheads="1"/>
          </p:cNvSpPr>
          <p:nvPr/>
        </p:nvSpPr>
        <p:spPr bwMode="auto">
          <a:xfrm>
            <a:off x="5183188" y="4076700"/>
            <a:ext cx="3960812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</a:rPr>
              <a:t>interested</a:t>
            </a:r>
            <a:endParaRPr lang="zh-CN" altLang="en-US" sz="28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0736" name="TextBox 5"/>
          <p:cNvSpPr txBox="1">
            <a:spLocks noChangeArrowheads="1"/>
          </p:cNvSpPr>
          <p:nvPr/>
        </p:nvSpPr>
        <p:spPr bwMode="auto">
          <a:xfrm>
            <a:off x="179388" y="4797425"/>
            <a:ext cx="46085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i="1">
                <a:latin typeface="Times New Roman" pitchFamily="18" charset="0"/>
              </a:rPr>
              <a:t>tried again to sell magazines</a:t>
            </a:r>
          </a:p>
        </p:txBody>
      </p:sp>
      <p:sp>
        <p:nvSpPr>
          <p:cNvPr id="30737" name="TextBox 5"/>
          <p:cNvSpPr txBox="1">
            <a:spLocks noChangeArrowheads="1"/>
          </p:cNvSpPr>
          <p:nvPr/>
        </p:nvSpPr>
        <p:spPr bwMode="auto">
          <a:xfrm>
            <a:off x="4786313" y="4781550"/>
            <a:ext cx="46815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i="1">
                <a:latin typeface="Times New Roman" pitchFamily="18" charset="0"/>
              </a:rPr>
              <a:t>closed the door, No, goodbye</a:t>
            </a:r>
          </a:p>
        </p:txBody>
      </p:sp>
      <p:sp>
        <p:nvSpPr>
          <p:cNvPr id="21518" name="TextBox 5"/>
          <p:cNvSpPr txBox="1">
            <a:spLocks noChangeArrowheads="1"/>
          </p:cNvSpPr>
          <p:nvPr/>
        </p:nvSpPr>
        <p:spPr bwMode="auto">
          <a:xfrm>
            <a:off x="4859338" y="4797425"/>
            <a:ext cx="4284662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</a:rPr>
              <a:t>     impatient</a:t>
            </a:r>
            <a:endParaRPr lang="zh-CN" altLang="en-US" sz="28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8443" name="Oval 14"/>
          <p:cNvSpPr>
            <a:spLocks noChangeArrowheads="1"/>
          </p:cNvSpPr>
          <p:nvPr/>
        </p:nvSpPr>
        <p:spPr bwMode="auto">
          <a:xfrm>
            <a:off x="2627313" y="4005263"/>
            <a:ext cx="2089150" cy="7207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" name="Oval 14"/>
          <p:cNvSpPr>
            <a:spLocks noChangeArrowheads="1"/>
          </p:cNvSpPr>
          <p:nvPr/>
        </p:nvSpPr>
        <p:spPr bwMode="auto">
          <a:xfrm>
            <a:off x="6084888" y="4005263"/>
            <a:ext cx="2089150" cy="7207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21" name="Rectangle 5"/>
          <p:cNvSpPr>
            <a:spLocks noChangeArrowheads="1"/>
          </p:cNvSpPr>
          <p:nvPr/>
        </p:nvSpPr>
        <p:spPr bwMode="auto">
          <a:xfrm>
            <a:off x="2206625" y="279400"/>
            <a:ext cx="4886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000">
                <a:solidFill>
                  <a:srgbClr val="CC0000"/>
                </a:solidFill>
                <a:latin typeface="Arial Black" pitchFamily="34" charset="0"/>
              </a:rPr>
              <a:t>Reading</a:t>
            </a:r>
            <a:r>
              <a:rPr lang="en-US" altLang="zh-CN" sz="3200">
                <a:latin typeface="Arial Black" pitchFamily="34" charset="0"/>
              </a:rPr>
              <a:t> </a:t>
            </a:r>
            <a:r>
              <a:rPr lang="en-US" altLang="zh-CN" sz="3200" i="1">
                <a:latin typeface="Arial Black" pitchFamily="34" charset="0"/>
              </a:rPr>
              <a:t>for</a:t>
            </a:r>
            <a:r>
              <a:rPr lang="en-US" altLang="zh-CN" sz="2800" i="1">
                <a:latin typeface="Arial Black" pitchFamily="34" charset="0"/>
              </a:rPr>
              <a:t> </a:t>
            </a:r>
            <a:r>
              <a:rPr lang="en-US" altLang="zh-CN" sz="3200" i="1">
                <a:latin typeface="Arial Black" pitchFamily="34" charset="0"/>
              </a:rPr>
              <a:t>Writing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5" grpId="0" animBg="1"/>
      <p:bldP spid="30736" grpId="0"/>
      <p:bldP spid="30737" grpId="0"/>
      <p:bldP spid="21518" grpId="1" animBg="1"/>
      <p:bldP spid="18443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8" name="TextBox 5"/>
          <p:cNvSpPr txBox="1">
            <a:spLocks noChangeArrowheads="1"/>
          </p:cNvSpPr>
          <p:nvPr/>
        </p:nvSpPr>
        <p:spPr bwMode="auto">
          <a:xfrm>
            <a:off x="1981200" y="1341438"/>
            <a:ext cx="5327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What would the boy do next?</a:t>
            </a:r>
          </a:p>
        </p:txBody>
      </p:sp>
      <p:sp>
        <p:nvSpPr>
          <p:cNvPr id="25609" name="TextBox 5"/>
          <p:cNvSpPr txBox="1">
            <a:spLocks noChangeArrowheads="1"/>
          </p:cNvSpPr>
          <p:nvPr/>
        </p:nvSpPr>
        <p:spPr bwMode="auto">
          <a:xfrm>
            <a:off x="539750" y="3716338"/>
            <a:ext cx="7993063" cy="9747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i="1">
                <a:latin typeface="Times New Roman" pitchFamily="18" charset="0"/>
              </a:rPr>
              <a:t>…had an idea…had a little dog figurine…did not mean nearly as much to him…</a:t>
            </a:r>
          </a:p>
        </p:txBody>
      </p:sp>
      <p:cxnSp>
        <p:nvCxnSpPr>
          <p:cNvPr id="16" name="直接箭头连接符 15"/>
          <p:cNvCxnSpPr>
            <a:cxnSpLocks noChangeShapeType="1"/>
          </p:cNvCxnSpPr>
          <p:nvPr/>
        </p:nvCxnSpPr>
        <p:spPr bwMode="auto">
          <a:xfrm flipV="1">
            <a:off x="4356100" y="2708275"/>
            <a:ext cx="0" cy="9366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2533" name="TextBox 5"/>
          <p:cNvSpPr txBox="1">
            <a:spLocks noChangeArrowheads="1"/>
          </p:cNvSpPr>
          <p:nvPr/>
        </p:nvSpPr>
        <p:spPr bwMode="auto">
          <a:xfrm>
            <a:off x="1547813" y="2060575"/>
            <a:ext cx="5545137" cy="54768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give the dog figurine to the old man</a:t>
            </a:r>
          </a:p>
        </p:txBody>
      </p:sp>
      <p:sp>
        <p:nvSpPr>
          <p:cNvPr id="25614" name="TextBox 12"/>
          <p:cNvSpPr txBox="1">
            <a:spLocks noChangeArrowheads="1"/>
          </p:cNvSpPr>
          <p:nvPr/>
        </p:nvSpPr>
        <p:spPr bwMode="auto">
          <a:xfrm>
            <a:off x="971550" y="5084763"/>
            <a:ext cx="6767513" cy="97472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Tip 3: The development of the story can be inferred </a:t>
            </a:r>
            <a:r>
              <a:rPr lang="en-US" altLang="zh-CN" sz="2800" b="1" u="sng">
                <a:solidFill>
                  <a:srgbClr val="0000FF"/>
                </a:solidFill>
                <a:latin typeface="Calibri" pitchFamily="34" charset="0"/>
              </a:rPr>
              <a:t>from the given information</a:t>
            </a:r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.</a:t>
            </a:r>
            <a:endParaRPr lang="zh-CN" altLang="en-US" sz="2800" b="1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2206625" y="279400"/>
            <a:ext cx="4886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000">
                <a:solidFill>
                  <a:srgbClr val="CC0000"/>
                </a:solidFill>
                <a:latin typeface="Arial Black" pitchFamily="34" charset="0"/>
              </a:rPr>
              <a:t>Reading</a:t>
            </a:r>
            <a:r>
              <a:rPr lang="en-US" altLang="zh-CN" sz="3200">
                <a:latin typeface="Arial Black" pitchFamily="34" charset="0"/>
              </a:rPr>
              <a:t> </a:t>
            </a:r>
            <a:r>
              <a:rPr lang="en-US" altLang="zh-CN" sz="3200" i="1">
                <a:latin typeface="Arial Black" pitchFamily="34" charset="0"/>
              </a:rPr>
              <a:t>for</a:t>
            </a:r>
            <a:r>
              <a:rPr lang="en-US" altLang="zh-CN" sz="2800" i="1">
                <a:latin typeface="Arial Black" pitchFamily="34" charset="0"/>
              </a:rPr>
              <a:t> </a:t>
            </a:r>
            <a:r>
              <a:rPr lang="en-US" altLang="zh-CN" sz="3200" i="1">
                <a:latin typeface="Arial Black" pitchFamily="34" charset="0"/>
              </a:rPr>
              <a:t>Writing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/>
      <p:bldP spid="25609" grpId="0" animBg="1"/>
      <p:bldP spid="22533" grpId="0" animBg="1"/>
      <p:bldP spid="256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5"/>
          <p:cNvSpPr txBox="1">
            <a:spLocks noChangeArrowheads="1"/>
          </p:cNvSpPr>
          <p:nvPr/>
        </p:nvSpPr>
        <p:spPr bwMode="auto">
          <a:xfrm>
            <a:off x="755650" y="1397000"/>
            <a:ext cx="8353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alibri" pitchFamily="34" charset="0"/>
              </a:rPr>
              <a:t>Infer the development from the  given sentences</a:t>
            </a:r>
          </a:p>
        </p:txBody>
      </p:sp>
      <p:sp>
        <p:nvSpPr>
          <p:cNvPr id="35843" name="TextBox 5"/>
          <p:cNvSpPr txBox="1">
            <a:spLocks noChangeArrowheads="1"/>
          </p:cNvSpPr>
          <p:nvPr/>
        </p:nvSpPr>
        <p:spPr bwMode="auto">
          <a:xfrm>
            <a:off x="250825" y="1989138"/>
            <a:ext cx="86042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latin typeface="Arial Black" pitchFamily="34" charset="0"/>
              </a:rPr>
              <a:t>Para. 1</a:t>
            </a:r>
          </a:p>
          <a:p>
            <a:r>
              <a:rPr lang="en-US" altLang="zh-CN" sz="2800" b="1" i="1">
                <a:latin typeface="Times New Roman" pitchFamily="18" charset="0"/>
              </a:rPr>
              <a:t>The little boy headed back down to the old man’s house.</a:t>
            </a:r>
          </a:p>
        </p:txBody>
      </p:sp>
      <p:sp>
        <p:nvSpPr>
          <p:cNvPr id="35866" name="TextBox 5"/>
          <p:cNvSpPr txBox="1">
            <a:spLocks noChangeArrowheads="1"/>
          </p:cNvSpPr>
          <p:nvPr/>
        </p:nvSpPr>
        <p:spPr bwMode="auto">
          <a:xfrm>
            <a:off x="250825" y="4076700"/>
            <a:ext cx="86042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latin typeface="Arial Black" pitchFamily="34" charset="0"/>
              </a:rPr>
              <a:t>Para. 2</a:t>
            </a:r>
          </a:p>
          <a:p>
            <a:r>
              <a:rPr lang="en-US" altLang="zh-CN" sz="2800" b="1" i="1">
                <a:latin typeface="Times New Roman" pitchFamily="18" charset="0"/>
              </a:rPr>
              <a:t>From that day on something changed inside the old man.</a:t>
            </a:r>
          </a:p>
        </p:txBody>
      </p:sp>
      <p:sp>
        <p:nvSpPr>
          <p:cNvPr id="26629" name="椭圆 4"/>
          <p:cNvSpPr>
            <a:spLocks noChangeArrowheads="1"/>
          </p:cNvSpPr>
          <p:nvPr/>
        </p:nvSpPr>
        <p:spPr bwMode="auto">
          <a:xfrm rot="16200000" flipV="1">
            <a:off x="1615281" y="4140994"/>
            <a:ext cx="441325" cy="1296988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4581" name="椭圆 4"/>
          <p:cNvSpPr>
            <a:spLocks noChangeArrowheads="1"/>
          </p:cNvSpPr>
          <p:nvPr/>
        </p:nvSpPr>
        <p:spPr bwMode="auto">
          <a:xfrm rot="16200000" flipV="1">
            <a:off x="4242594" y="3326606"/>
            <a:ext cx="441325" cy="2951163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cxnSp>
        <p:nvCxnSpPr>
          <p:cNvPr id="16" name="直接箭头连接符 15"/>
          <p:cNvCxnSpPr>
            <a:cxnSpLocks noChangeShapeType="1"/>
          </p:cNvCxnSpPr>
          <p:nvPr/>
        </p:nvCxnSpPr>
        <p:spPr bwMode="auto">
          <a:xfrm flipV="1">
            <a:off x="1908175" y="3933825"/>
            <a:ext cx="0" cy="6477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" name="直接箭头连接符 15"/>
          <p:cNvCxnSpPr>
            <a:cxnSpLocks noChangeShapeType="1"/>
          </p:cNvCxnSpPr>
          <p:nvPr/>
        </p:nvCxnSpPr>
        <p:spPr bwMode="auto">
          <a:xfrm>
            <a:off x="4427538" y="5013325"/>
            <a:ext cx="0" cy="4318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3018" name="椭圆 4"/>
          <p:cNvSpPr>
            <a:spLocks noChangeArrowheads="1"/>
          </p:cNvSpPr>
          <p:nvPr/>
        </p:nvSpPr>
        <p:spPr bwMode="auto">
          <a:xfrm rot="16200000" flipV="1">
            <a:off x="6763544" y="1237456"/>
            <a:ext cx="441325" cy="2951163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6639" name="TextBox 5"/>
          <p:cNvSpPr txBox="1">
            <a:spLocks noChangeArrowheads="1"/>
          </p:cNvSpPr>
          <p:nvPr/>
        </p:nvSpPr>
        <p:spPr bwMode="auto">
          <a:xfrm>
            <a:off x="323850" y="3557588"/>
            <a:ext cx="34559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Time: </a:t>
            </a:r>
            <a:r>
              <a:rPr lang="en-US" altLang="zh-CN" sz="2800" b="1">
                <a:latin typeface="Calibri" pitchFamily="34" charset="0"/>
              </a:rPr>
              <a:t>in one day</a:t>
            </a:r>
          </a:p>
        </p:txBody>
      </p:sp>
      <p:sp>
        <p:nvSpPr>
          <p:cNvPr id="43020" name="TextBox 5"/>
          <p:cNvSpPr txBox="1">
            <a:spLocks noChangeArrowheads="1"/>
          </p:cNvSpPr>
          <p:nvPr/>
        </p:nvSpPr>
        <p:spPr bwMode="auto">
          <a:xfrm>
            <a:off x="3851275" y="5300663"/>
            <a:ext cx="14398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What?</a:t>
            </a:r>
          </a:p>
        </p:txBody>
      </p:sp>
      <p:cxnSp>
        <p:nvCxnSpPr>
          <p:cNvPr id="2" name="直接箭头连接符 15"/>
          <p:cNvCxnSpPr>
            <a:cxnSpLocks noChangeShapeType="1"/>
          </p:cNvCxnSpPr>
          <p:nvPr/>
        </p:nvCxnSpPr>
        <p:spPr bwMode="auto">
          <a:xfrm>
            <a:off x="7019925" y="2924175"/>
            <a:ext cx="0" cy="5048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4588" name="TextBox 5"/>
          <p:cNvSpPr txBox="1">
            <a:spLocks noChangeArrowheads="1"/>
          </p:cNvSpPr>
          <p:nvPr/>
        </p:nvSpPr>
        <p:spPr bwMode="auto">
          <a:xfrm>
            <a:off x="4464050" y="3357563"/>
            <a:ext cx="47164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Place: </a:t>
            </a:r>
            <a:r>
              <a:rPr lang="en-US" altLang="zh-CN" sz="2800" b="1">
                <a:latin typeface="Calibri" pitchFamily="34" charset="0"/>
              </a:rPr>
              <a:t>at the old man’s house</a:t>
            </a:r>
          </a:p>
        </p:txBody>
      </p:sp>
      <p:sp>
        <p:nvSpPr>
          <p:cNvPr id="24589" name="Rectangle 5"/>
          <p:cNvSpPr>
            <a:spLocks noChangeArrowheads="1"/>
          </p:cNvSpPr>
          <p:nvPr/>
        </p:nvSpPr>
        <p:spPr bwMode="auto">
          <a:xfrm>
            <a:off x="1476375" y="279400"/>
            <a:ext cx="83518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CC0000"/>
                </a:solidFill>
                <a:latin typeface="Arial Black" pitchFamily="34" charset="0"/>
              </a:rPr>
              <a:t>Inferring </a:t>
            </a:r>
            <a:r>
              <a:rPr lang="en-US" altLang="zh-CN" sz="3200" i="1">
                <a:latin typeface="Arial Black" pitchFamily="34" charset="0"/>
              </a:rPr>
              <a:t>the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5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4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  <p:bldP spid="35866" grpId="0"/>
      <p:bldP spid="26629" grpId="0" animBg="1"/>
      <p:bldP spid="24581" grpId="0" animBg="1"/>
      <p:bldP spid="43018" grpId="0" animBg="1"/>
      <p:bldP spid="26639" grpId="0"/>
      <p:bldP spid="43020" grpId="0"/>
      <p:bldP spid="24588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1303</TotalTime>
  <Words>2018</Words>
  <Application>Microsoft Office PowerPoint</Application>
  <PresentationFormat>全屏显示(4:3)</PresentationFormat>
  <Paragraphs>216</Paragraphs>
  <Slides>30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1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lhlc</dc:creator>
  <cp:lastModifiedBy>lhlc</cp:lastModifiedBy>
  <cp:revision>439</cp:revision>
  <dcterms:created xsi:type="dcterms:W3CDTF">2016-05-12T01:45:06Z</dcterms:created>
  <dcterms:modified xsi:type="dcterms:W3CDTF">2016-06-14T10:34:52Z</dcterms:modified>
</cp:coreProperties>
</file>