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78" r:id="rId3"/>
    <p:sldId id="348" r:id="rId4"/>
    <p:sldId id="349" r:id="rId5"/>
    <p:sldId id="350" r:id="rId6"/>
    <p:sldId id="351" r:id="rId7"/>
    <p:sldId id="352" r:id="rId8"/>
    <p:sldId id="371" r:id="rId9"/>
    <p:sldId id="372" r:id="rId10"/>
    <p:sldId id="387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2" r:id="rId20"/>
    <p:sldId id="388" r:id="rId21"/>
    <p:sldId id="363" r:id="rId23"/>
    <p:sldId id="376" r:id="rId24"/>
    <p:sldId id="375" r:id="rId25"/>
    <p:sldId id="364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2"/>
  <p:cmAuthor id="2" name="apple" initials="a" lastIdx="2" clrIdx="0"/>
  <p:cmAuthor id="3" name="周跃良" initials="周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3B3"/>
    <a:srgbClr val="DEEBF7"/>
    <a:srgbClr val="EEBD2B"/>
    <a:srgbClr val="8CBD84"/>
    <a:srgbClr val="ABA444"/>
    <a:srgbClr val="ECD00E"/>
    <a:srgbClr val="78754E"/>
    <a:srgbClr val="EFE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15" autoAdjust="0"/>
    <p:restoredTop sz="95286" autoAdjust="0"/>
  </p:normalViewPr>
  <p:slideViewPr>
    <p:cSldViewPr snapToGrid="0">
      <p:cViewPr varScale="1">
        <p:scale>
          <a:sx n="96" d="100"/>
          <a:sy n="96" d="100"/>
        </p:scale>
        <p:origin x="96" y="252"/>
      </p:cViewPr>
      <p:guideLst>
        <p:guide orient="horz" pos="2196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commentAuthors" Target="commentAuthors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B81E2-E153-4D2A-931F-B8F706E308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1A1E2-7C5C-4B0F-85D2-05C387C889F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9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9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9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9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6" name="组合 5"/>
          <p:cNvGrpSpPr/>
          <p:nvPr>
            <p:custDataLst>
              <p:tags r:id="rId6"/>
            </p:custDataLst>
          </p:nvPr>
        </p:nvGrpSpPr>
        <p:grpSpPr>
          <a:xfrm rot="780000">
            <a:off x="11042650" y="5762625"/>
            <a:ext cx="989965" cy="1124585"/>
            <a:chOff x="17016" y="8842"/>
            <a:chExt cx="1559" cy="1771"/>
          </a:xfrm>
        </p:grpSpPr>
        <p:grpSp>
          <p:nvGrpSpPr>
            <p:cNvPr id="44" name="组合 43"/>
            <p:cNvGrpSpPr/>
            <p:nvPr/>
          </p:nvGrpSpPr>
          <p:grpSpPr>
            <a:xfrm rot="14734457">
              <a:off x="17242" y="8867"/>
              <a:ext cx="1358" cy="1309"/>
              <a:chOff x="3464771" y="1644163"/>
              <a:chExt cx="206269" cy="198616"/>
            </a:xfrm>
          </p:grpSpPr>
          <p:sp>
            <p:nvSpPr>
              <p:cNvPr id="45" name="任意多边形: 形状 44"/>
              <p:cNvSpPr/>
              <p:nvPr>
                <p:custDataLst>
                  <p:tags r:id="rId7"/>
                </p:custDataLst>
              </p:nvPr>
            </p:nvSpPr>
            <p:spPr>
              <a:xfrm>
                <a:off x="3527149" y="1691234"/>
                <a:ext cx="20209" cy="20434"/>
              </a:xfrm>
              <a:custGeom>
                <a:avLst/>
                <a:gdLst>
                  <a:gd name="connsiteX0" fmla="*/ 0 w 102616"/>
                  <a:gd name="connsiteY0" fmla="*/ 61595 h 103759"/>
                  <a:gd name="connsiteX1" fmla="*/ 61595 w 102616"/>
                  <a:gd name="connsiteY1" fmla="*/ 0 h 103759"/>
                  <a:gd name="connsiteX2" fmla="*/ 102616 w 102616"/>
                  <a:gd name="connsiteY2" fmla="*/ 40005 h 103759"/>
                  <a:gd name="connsiteX3" fmla="*/ 39878 w 102616"/>
                  <a:gd name="connsiteY3" fmla="*/ 103759 h 103759"/>
                  <a:gd name="connsiteX4" fmla="*/ 0 w 102616"/>
                  <a:gd name="connsiteY4" fmla="*/ 61595 h 103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616" h="103759">
                    <a:moveTo>
                      <a:pt x="0" y="61595"/>
                    </a:moveTo>
                    <a:lnTo>
                      <a:pt x="61595" y="0"/>
                    </a:lnTo>
                    <a:lnTo>
                      <a:pt x="102616" y="40005"/>
                    </a:lnTo>
                    <a:lnTo>
                      <a:pt x="39878" y="103759"/>
                    </a:lnTo>
                    <a:lnTo>
                      <a:pt x="0" y="61595"/>
                    </a:lnTo>
                  </a:path>
                </a:pathLst>
              </a:custGeom>
              <a:solidFill>
                <a:srgbClr val="F7F7DD"/>
              </a:solidFill>
              <a:ln w="635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accent1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  <p:sp>
            <p:nvSpPr>
              <p:cNvPr id="46" name="任意多边形: 形状 45"/>
              <p:cNvSpPr/>
              <p:nvPr>
                <p:custDataLst>
                  <p:tags r:id="rId8"/>
                </p:custDataLst>
              </p:nvPr>
            </p:nvSpPr>
            <p:spPr>
              <a:xfrm>
                <a:off x="3535003" y="1699738"/>
                <a:ext cx="130285" cy="136663"/>
              </a:xfrm>
              <a:custGeom>
                <a:avLst/>
                <a:gdLst>
                  <a:gd name="connsiteX0" fmla="*/ 11430 w 661543"/>
                  <a:gd name="connsiteY0" fmla="*/ 181610 h 693928"/>
                  <a:gd name="connsiteX1" fmla="*/ 0 w 661543"/>
                  <a:gd name="connsiteY1" fmla="*/ 60579 h 693928"/>
                  <a:gd name="connsiteX2" fmla="*/ 57404 w 661543"/>
                  <a:gd name="connsiteY2" fmla="*/ 0 h 693928"/>
                  <a:gd name="connsiteX3" fmla="*/ 168656 w 661543"/>
                  <a:gd name="connsiteY3" fmla="*/ 8636 h 693928"/>
                  <a:gd name="connsiteX4" fmla="*/ 661543 w 661543"/>
                  <a:gd name="connsiteY4" fmla="*/ 445389 h 693928"/>
                  <a:gd name="connsiteX5" fmla="*/ 421640 w 661543"/>
                  <a:gd name="connsiteY5" fmla="*/ 693928 h 693928"/>
                  <a:gd name="connsiteX6" fmla="*/ 11430 w 661543"/>
                  <a:gd name="connsiteY6" fmla="*/ 181610 h 693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1543" h="693928">
                    <a:moveTo>
                      <a:pt x="11430" y="181610"/>
                    </a:moveTo>
                    <a:lnTo>
                      <a:pt x="0" y="60579"/>
                    </a:lnTo>
                    <a:lnTo>
                      <a:pt x="57404" y="0"/>
                    </a:lnTo>
                    <a:lnTo>
                      <a:pt x="168656" y="8636"/>
                    </a:lnTo>
                    <a:lnTo>
                      <a:pt x="661543" y="445389"/>
                    </a:lnTo>
                    <a:lnTo>
                      <a:pt x="421640" y="693928"/>
                    </a:lnTo>
                    <a:lnTo>
                      <a:pt x="11430" y="181610"/>
                    </a:lnTo>
                  </a:path>
                </a:pathLst>
              </a:custGeom>
              <a:solidFill>
                <a:srgbClr val="D0D0B0"/>
              </a:solidFill>
              <a:ln w="635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accent1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  <p:sp>
            <p:nvSpPr>
              <p:cNvPr id="47" name="任意多边形: 形状 46"/>
              <p:cNvSpPr/>
              <p:nvPr>
                <p:custDataLst>
                  <p:tags r:id="rId9"/>
                </p:custDataLst>
              </p:nvPr>
            </p:nvSpPr>
            <p:spPr>
              <a:xfrm>
                <a:off x="3618041" y="1788504"/>
                <a:ext cx="52999" cy="54275"/>
              </a:xfrm>
              <a:custGeom>
                <a:avLst/>
                <a:gdLst>
                  <a:gd name="connsiteX0" fmla="*/ 269113 w 269113"/>
                  <a:gd name="connsiteY0" fmla="*/ 32512 h 275590"/>
                  <a:gd name="connsiteX1" fmla="*/ 239903 w 269113"/>
                  <a:gd name="connsiteY1" fmla="*/ 0 h 275590"/>
                  <a:gd name="connsiteX2" fmla="*/ 0 w 269113"/>
                  <a:gd name="connsiteY2" fmla="*/ 243205 h 275590"/>
                  <a:gd name="connsiteX3" fmla="*/ 32385 w 269113"/>
                  <a:gd name="connsiteY3" fmla="*/ 275590 h 275590"/>
                  <a:gd name="connsiteX4" fmla="*/ 269113 w 269113"/>
                  <a:gd name="connsiteY4" fmla="*/ 32512 h 275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9113" h="275590">
                    <a:moveTo>
                      <a:pt x="269113" y="32512"/>
                    </a:moveTo>
                    <a:lnTo>
                      <a:pt x="239903" y="0"/>
                    </a:lnTo>
                    <a:lnTo>
                      <a:pt x="0" y="243205"/>
                    </a:lnTo>
                    <a:lnTo>
                      <a:pt x="32385" y="275590"/>
                    </a:lnTo>
                    <a:lnTo>
                      <a:pt x="269113" y="32512"/>
                    </a:lnTo>
                  </a:path>
                </a:pathLst>
              </a:custGeom>
              <a:solidFill>
                <a:srgbClr val="F1F1E1"/>
              </a:solidFill>
              <a:ln w="635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accent1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  <p:sp>
            <p:nvSpPr>
              <p:cNvPr id="48" name="任意多边形: 形状 47"/>
              <p:cNvSpPr/>
              <p:nvPr>
                <p:custDataLst>
                  <p:tags r:id="rId10"/>
                </p:custDataLst>
              </p:nvPr>
            </p:nvSpPr>
            <p:spPr>
              <a:xfrm>
                <a:off x="3537254" y="1702515"/>
                <a:ext cx="71633" cy="75985"/>
              </a:xfrm>
              <a:custGeom>
                <a:avLst/>
                <a:gdLst>
                  <a:gd name="connsiteX0" fmla="*/ 363728 w 363728"/>
                  <a:gd name="connsiteY0" fmla="*/ 182626 h 385826"/>
                  <a:gd name="connsiteX1" fmla="*/ 171323 w 363728"/>
                  <a:gd name="connsiteY1" fmla="*/ 385826 h 385826"/>
                  <a:gd name="connsiteX2" fmla="*/ 0 w 363728"/>
                  <a:gd name="connsiteY2" fmla="*/ 172974 h 385826"/>
                  <a:gd name="connsiteX3" fmla="*/ 161544 w 363728"/>
                  <a:gd name="connsiteY3" fmla="*/ 0 h 385826"/>
                  <a:gd name="connsiteX4" fmla="*/ 363728 w 363728"/>
                  <a:gd name="connsiteY4" fmla="*/ 182626 h 385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3728" h="385826">
                    <a:moveTo>
                      <a:pt x="363728" y="182626"/>
                    </a:moveTo>
                    <a:lnTo>
                      <a:pt x="171323" y="385826"/>
                    </a:lnTo>
                    <a:lnTo>
                      <a:pt x="0" y="172974"/>
                    </a:lnTo>
                    <a:lnTo>
                      <a:pt x="161544" y="0"/>
                    </a:lnTo>
                    <a:lnTo>
                      <a:pt x="363728" y="182626"/>
                    </a:lnTo>
                  </a:path>
                </a:pathLst>
              </a:custGeom>
              <a:solidFill>
                <a:schemeClr val="accent2"/>
              </a:solidFill>
              <a:ln w="635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accent1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  <p:sp>
            <p:nvSpPr>
              <p:cNvPr id="49" name="任意多边形: 形状 48"/>
              <p:cNvSpPr/>
              <p:nvPr>
                <p:custDataLst>
                  <p:tags r:id="rId11"/>
                </p:custDataLst>
              </p:nvPr>
            </p:nvSpPr>
            <p:spPr>
              <a:xfrm>
                <a:off x="3464771" y="1644163"/>
                <a:ext cx="77261" cy="55526"/>
              </a:xfrm>
              <a:custGeom>
                <a:avLst/>
                <a:gdLst/>
                <a:ahLst/>
                <a:cxnLst/>
                <a:rect l="0" t="0" r="0" b="0"/>
                <a:pathLst>
                  <a:path w="392304" h="281941">
                    <a:moveTo>
                      <a:pt x="93980" y="68199"/>
                    </a:moveTo>
                    <a:cubicBezTo>
                      <a:pt x="117475" y="53594"/>
                      <a:pt x="140970" y="76327"/>
                      <a:pt x="119380" y="98933"/>
                    </a:cubicBezTo>
                    <a:lnTo>
                      <a:pt x="76708" y="143764"/>
                    </a:lnTo>
                    <a:cubicBezTo>
                      <a:pt x="62357" y="178308"/>
                      <a:pt x="94869" y="198628"/>
                      <a:pt x="117729" y="182626"/>
                    </a:cubicBezTo>
                    <a:lnTo>
                      <a:pt x="291338" y="16129"/>
                    </a:lnTo>
                    <a:cubicBezTo>
                      <a:pt x="356616" y="0"/>
                      <a:pt x="392303" y="33909"/>
                      <a:pt x="381508" y="99314"/>
                    </a:cubicBezTo>
                    <a:cubicBezTo>
                      <a:pt x="372110" y="128778"/>
                      <a:pt x="356616" y="136017"/>
                      <a:pt x="330708" y="163068"/>
                    </a:cubicBezTo>
                    <a:cubicBezTo>
                      <a:pt x="308229" y="187452"/>
                      <a:pt x="315468" y="204978"/>
                      <a:pt x="332867" y="220345"/>
                    </a:cubicBezTo>
                    <a:lnTo>
                      <a:pt x="364871" y="252095"/>
                    </a:lnTo>
                    <a:lnTo>
                      <a:pt x="335026" y="281940"/>
                    </a:lnTo>
                    <a:lnTo>
                      <a:pt x="292862" y="239014"/>
                    </a:lnTo>
                    <a:cubicBezTo>
                      <a:pt x="261747" y="206883"/>
                      <a:pt x="271526" y="172847"/>
                      <a:pt x="300482" y="142875"/>
                    </a:cubicBezTo>
                    <a:lnTo>
                      <a:pt x="341503" y="100711"/>
                    </a:lnTo>
                    <a:cubicBezTo>
                      <a:pt x="356616" y="73914"/>
                      <a:pt x="338836" y="41529"/>
                      <a:pt x="296164" y="58547"/>
                    </a:cubicBezTo>
                    <a:lnTo>
                      <a:pt x="149098" y="217424"/>
                    </a:lnTo>
                    <a:cubicBezTo>
                      <a:pt x="82677" y="262763"/>
                      <a:pt x="0" y="217424"/>
                      <a:pt x="44196" y="12230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 rot="1187154">
              <a:off x="17016" y="9051"/>
              <a:ext cx="1475" cy="1562"/>
              <a:chOff x="4159239" y="1559399"/>
              <a:chExt cx="266873" cy="282805"/>
            </a:xfrm>
          </p:grpSpPr>
          <p:sp>
            <p:nvSpPr>
              <p:cNvPr id="41" name="任意多边形: 形状 40"/>
              <p:cNvSpPr/>
              <p:nvPr>
                <p:custDataLst>
                  <p:tags r:id="rId12"/>
                </p:custDataLst>
              </p:nvPr>
            </p:nvSpPr>
            <p:spPr>
              <a:xfrm>
                <a:off x="4219467" y="1559399"/>
                <a:ext cx="206645" cy="207245"/>
              </a:xfrm>
              <a:custGeom>
                <a:avLst/>
                <a:gdLst/>
                <a:ahLst/>
                <a:cxnLst/>
                <a:rect l="0" t="0" r="0" b="0"/>
                <a:pathLst>
                  <a:path w="1049275" h="1052323">
                    <a:moveTo>
                      <a:pt x="993648" y="16510"/>
                    </a:moveTo>
                    <a:cubicBezTo>
                      <a:pt x="1039622" y="0"/>
                      <a:pt x="1049274" y="26289"/>
                      <a:pt x="1045591" y="68453"/>
                    </a:cubicBezTo>
                    <a:cubicBezTo>
                      <a:pt x="726059" y="414782"/>
                      <a:pt x="205740" y="1052322"/>
                      <a:pt x="137668" y="1045591"/>
                    </a:cubicBezTo>
                    <a:cubicBezTo>
                      <a:pt x="119762" y="1046861"/>
                      <a:pt x="81662" y="1002157"/>
                      <a:pt x="63374" y="981456"/>
                    </a:cubicBezTo>
                    <a:cubicBezTo>
                      <a:pt x="0" y="941832"/>
                      <a:pt x="652653" y="362331"/>
                      <a:pt x="993648" y="1651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  <p:sp>
            <p:nvSpPr>
              <p:cNvPr id="42" name="任意多边形: 形状 41"/>
              <p:cNvSpPr/>
              <p:nvPr>
                <p:custDataLst>
                  <p:tags r:id="rId13"/>
                </p:custDataLst>
              </p:nvPr>
            </p:nvSpPr>
            <p:spPr>
              <a:xfrm>
                <a:off x="4213989" y="1754038"/>
                <a:ext cx="29864" cy="29514"/>
              </a:xfrm>
              <a:custGeom>
                <a:avLst/>
                <a:gdLst>
                  <a:gd name="connsiteX0" fmla="*/ 0 w 151638"/>
                  <a:gd name="connsiteY0" fmla="*/ 101219 h 149860"/>
                  <a:gd name="connsiteX1" fmla="*/ 46990 w 151638"/>
                  <a:gd name="connsiteY1" fmla="*/ 149860 h 149860"/>
                  <a:gd name="connsiteX2" fmla="*/ 151638 w 151638"/>
                  <a:gd name="connsiteY2" fmla="*/ 46990 h 149860"/>
                  <a:gd name="connsiteX3" fmla="*/ 102235 w 151638"/>
                  <a:gd name="connsiteY3" fmla="*/ 0 h 149860"/>
                  <a:gd name="connsiteX4" fmla="*/ 0 w 151638"/>
                  <a:gd name="connsiteY4" fmla="*/ 101219 h 149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638" h="149860">
                    <a:moveTo>
                      <a:pt x="0" y="101219"/>
                    </a:moveTo>
                    <a:lnTo>
                      <a:pt x="46990" y="149860"/>
                    </a:lnTo>
                    <a:lnTo>
                      <a:pt x="151638" y="46990"/>
                    </a:lnTo>
                    <a:lnTo>
                      <a:pt x="102235" y="0"/>
                    </a:lnTo>
                    <a:lnTo>
                      <a:pt x="0" y="101219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accent1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  <p:sp>
            <p:nvSpPr>
              <p:cNvPr id="43" name="任意多边形: 形状 42"/>
              <p:cNvSpPr/>
              <p:nvPr>
                <p:custDataLst>
                  <p:tags r:id="rId14"/>
                </p:custDataLst>
              </p:nvPr>
            </p:nvSpPr>
            <p:spPr>
              <a:xfrm>
                <a:off x="4159239" y="1771071"/>
                <a:ext cx="66231" cy="71133"/>
              </a:xfrm>
              <a:custGeom>
                <a:avLst/>
                <a:gdLst/>
                <a:ahLst/>
                <a:cxnLst/>
                <a:rect l="0" t="0" r="0" b="0"/>
                <a:pathLst>
                  <a:path w="336297" h="361189">
                    <a:moveTo>
                      <a:pt x="0" y="345567"/>
                    </a:moveTo>
                    <a:lnTo>
                      <a:pt x="160782" y="46736"/>
                    </a:lnTo>
                    <a:cubicBezTo>
                      <a:pt x="196723" y="5969"/>
                      <a:pt x="229489" y="0"/>
                      <a:pt x="278003" y="14859"/>
                    </a:cubicBezTo>
                    <a:lnTo>
                      <a:pt x="324993" y="63500"/>
                    </a:lnTo>
                    <a:cubicBezTo>
                      <a:pt x="336296" y="118110"/>
                      <a:pt x="331089" y="161290"/>
                      <a:pt x="302260" y="188341"/>
                    </a:cubicBezTo>
                    <a:lnTo>
                      <a:pt x="17780" y="359283"/>
                    </a:lnTo>
                    <a:cubicBezTo>
                      <a:pt x="8128" y="361188"/>
                      <a:pt x="1651" y="357378"/>
                      <a:pt x="0" y="34556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90204" pitchFamily="34" charset="0"/>
                  <a:ea typeface="幼圆" panose="02010509060101010101" pitchFamily="49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744328" y="64692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122160" y="-5715"/>
            <a:ext cx="3628390" cy="687514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9446895" y="1977390"/>
            <a:ext cx="613410" cy="29521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 fontAlgn="auto">
              <a:lnSpc>
                <a:spcPct val="200000"/>
              </a:lnSpc>
            </a:pP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endParaRPr lang="en-US" altLang="zh-CN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90204" pitchFamily="34" charset="0"/>
              <a:ea typeface="微软雅黑" panose="020B0503020204020204" charset="-122"/>
              <a:cs typeface="+mn-lt"/>
              <a:sym typeface="Arial" panose="020B060402020209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93990" y="1397000"/>
            <a:ext cx="1106170" cy="49650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zh-CN" altLang="en-US" sz="6000">
                <a:solidFill>
                  <a:schemeClr val="tx1">
                    <a:lumMod val="75000"/>
                    <a:lumOff val="25000"/>
                  </a:schemeClr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读后续写讲评</a:t>
            </a:r>
            <a:endParaRPr lang="zh-CN" altLang="en-US" sz="6000">
              <a:solidFill>
                <a:schemeClr val="tx1">
                  <a:lumMod val="75000"/>
                  <a:lumOff val="25000"/>
                </a:schemeClr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pic>
        <p:nvPicPr>
          <p:cNvPr id="9" name="图片 8" descr="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rot="2040000">
            <a:off x="10174584" y="333554"/>
            <a:ext cx="832485" cy="10699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4436" y="546986"/>
            <a:ext cx="6462897" cy="64628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886" y="4506595"/>
            <a:ext cx="4406634" cy="24381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2578100" y="365760"/>
            <a:ext cx="632206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503050405090304" charset="0"/>
                <a:ea typeface="方正清刻本悦宋简体" panose="02000000000000000000" charset="-122"/>
                <a:cs typeface="Times New Roman" panose="02020503050405090304" charset="0"/>
              </a:rPr>
              <a:t>Continuation Writing</a:t>
            </a:r>
            <a:endParaRPr lang="en-US" altLang="zh-CN" sz="8000" dirty="0">
              <a:solidFill>
                <a:schemeClr val="tx1">
                  <a:lumMod val="75000"/>
                  <a:lumOff val="25000"/>
                </a:schemeClr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438" y="388938"/>
            <a:ext cx="81994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2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理清思路，把握全局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圆角矩形 16"/>
          <p:cNvSpPr/>
          <p:nvPr/>
        </p:nvSpPr>
        <p:spPr>
          <a:xfrm>
            <a:off x="644525" y="1008374"/>
            <a:ext cx="10988040" cy="558419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9" name="TextBox 1"/>
          <p:cNvSpPr txBox="1"/>
          <p:nvPr/>
        </p:nvSpPr>
        <p:spPr>
          <a:xfrm>
            <a:off x="923925" y="1544638"/>
            <a:ext cx="10428288" cy="378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3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本文是一篇</a:t>
            </a:r>
            <a:r>
              <a:rPr lang="zh-CN" altLang="en-US" sz="3200" b="1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记叙文</a:t>
            </a:r>
            <a:r>
              <a:rPr lang="zh-CN" altLang="en-US" sz="3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，讲述了我狂妄自大地认为自己已经是演讲得最好的人了，甚至是老师在要求我练习的时候也总是找借口逃避。当我在看到其他参赛选手表现非常出色的时候，开始着急、担心了。最后通过自己的失败明白了</a:t>
            </a:r>
            <a:r>
              <a:rPr lang="zh-CN" altLang="en-US" sz="32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骄兵必败和熟能生巧</a:t>
            </a:r>
            <a:r>
              <a:rPr lang="zh-CN" altLang="en-US" sz="3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这些道理。</a:t>
            </a:r>
            <a:endParaRPr lang="zh-CN" altLang="en-US" sz="32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438" y="388938"/>
            <a:ext cx="81994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2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理清思路，把握全局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4" name="表格 3"/>
          <p:cNvGraphicFramePr/>
          <p:nvPr>
            <p:custDataLst>
              <p:tags r:id="rId4"/>
            </p:custDataLst>
          </p:nvPr>
        </p:nvGraphicFramePr>
        <p:xfrm>
          <a:off x="200025" y="1152525"/>
          <a:ext cx="1176401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865"/>
                <a:gridCol w="9161145"/>
              </a:tblGrid>
              <a:tr h="392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Para.</a:t>
                      </a:r>
                      <a:endParaRPr lang="en-US" altLang="zh-CN" sz="2800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语篇结构关键词</a:t>
                      </a:r>
                      <a:endParaRPr lang="zh-CN" altLang="en-US" sz="2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1449" marR="91449" marT="45717" marB="45717"/>
                </a:tc>
              </a:tr>
              <a:tr h="10668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dirty="0" smtClean="0">
                          <a:latin typeface="Times New Roman" panose="02020503050405090304" charset="0"/>
                          <a:cs typeface="Times New Roman" panose="02020503050405090304" charset="0"/>
                        </a:rPr>
                        <a:t>1</a:t>
                      </a:r>
                      <a:endParaRPr lang="en-US" altLang="zh-CN" sz="2400" dirty="0" smtClean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因多次参加校际讲故事比赛获奖，成为学校一颗闪亮的明星</a:t>
                      </a:r>
                      <a:endParaRPr lang="zh-CN" altLang="en-US" sz="2000" b="1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 dirty="0">
                          <a:solidFill>
                            <a:schemeClr val="tx1"/>
                          </a:solidFill>
                          <a:latin typeface="Times New Roman" panose="02020503050405090304" charset="0"/>
                          <a:cs typeface="Times New Roman" panose="02020503050405090304" charset="0"/>
                        </a:rPr>
                        <a:t>inter-school storytelling championship</a:t>
                      </a:r>
                      <a:endParaRPr lang="en-US" altLang="zh-CN" sz="2400" b="1" dirty="0">
                        <a:solidFill>
                          <a:schemeClr val="tx1"/>
                        </a:solidFill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>
                        <a:buNone/>
                      </a:pPr>
                      <a:endParaRPr lang="en-US" altLang="zh-CN" sz="2400" b="1" dirty="0">
                        <a:solidFill>
                          <a:schemeClr val="tx1"/>
                        </a:solidFill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 b="1" dirty="0">
                          <a:solidFill>
                            <a:schemeClr val="tx1"/>
                          </a:solidFill>
                          <a:latin typeface="Times New Roman" panose="02020503050405090304" charset="0"/>
                          <a:cs typeface="Times New Roman" panose="02020503050405090304" charset="0"/>
                        </a:rPr>
                        <a:t>a shining star of my school</a:t>
                      </a:r>
                      <a:endParaRPr lang="en-US" altLang="zh-CN" sz="2400" b="1" dirty="0">
                        <a:solidFill>
                          <a:schemeClr val="tx1"/>
                        </a:solidFill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>
                    <a:solidFill>
                      <a:srgbClr val="FFFFFF"/>
                    </a:solidFill>
                  </a:tcPr>
                </a:tc>
              </a:tr>
              <a:tr h="762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dirty="0" smtClean="0">
                          <a:latin typeface="Times New Roman" panose="02020503050405090304" charset="0"/>
                          <a:cs typeface="Times New Roman" panose="02020503050405090304" charset="0"/>
                        </a:rPr>
                        <a:t>2</a:t>
                      </a:r>
                      <a:endParaRPr lang="en-US" altLang="zh-CN" sz="2400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再一次选为学校代表</a:t>
                      </a:r>
                      <a:endParaRPr lang="zh-CN" altLang="en-US" sz="2000" b="1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n-US" altLang="zh-CN" sz="2400" b="1" kern="1200" dirty="0" smtClean="0">
                          <a:solidFill>
                            <a:schemeClr val="tx1"/>
                          </a:solidFill>
                          <a:latin typeface="Times New Roman" panose="02020503050405090304" charset="0"/>
                          <a:ea typeface="宋体" panose="02010600030101010101" pitchFamily="2" charset="-122"/>
                          <a:cs typeface="+mn-cs"/>
                        </a:rPr>
                        <a:t>I was chosen again to represent my school in the approaching contest </a:t>
                      </a:r>
                      <a:endParaRPr lang="en-US" altLang="zh-CN" sz="2400" b="1" kern="1200" dirty="0" smtClean="0">
                        <a:solidFill>
                          <a:schemeClr val="tx1"/>
                        </a:solidFill>
                        <a:latin typeface="Times New Roman" panose="0202050305040509030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1449" marR="91449" marT="45717" marB="4571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935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3-5</a:t>
                      </a:r>
                      <a:endParaRPr lang="en-US" altLang="zh-CN" sz="2400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比赛前，老师萨拉要求</a:t>
                      </a:r>
                      <a:r>
                        <a:rPr lang="en-US" altLang="zh-CN" sz="18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“</a:t>
                      </a:r>
                      <a:r>
                        <a:rPr lang="zh-CN" altLang="en-US" sz="18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我</a:t>
                      </a:r>
                      <a:r>
                        <a:rPr lang="en-US" altLang="zh-CN" sz="18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”</a:t>
                      </a:r>
                      <a:r>
                        <a:rPr lang="zh-CN" altLang="en-US" sz="18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在全班面前练且习，我通常都会撒谎</a:t>
                      </a:r>
                      <a:endParaRPr lang="zh-CN" altLang="en-US" sz="1800" b="1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dirty="0">
                          <a:latin typeface="Times New Roman" panose="02020503050405090304" charset="0"/>
                          <a:cs typeface="Times New Roman" panose="02020503050405090304" charset="0"/>
                          <a:sym typeface="+mn-ea"/>
                        </a:rPr>
                        <a:t>to rehearse </a:t>
                      </a:r>
                      <a:r>
                        <a:rPr lang="en-US" altLang="zh-CN" sz="24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in front of the class  for the contest</a:t>
                      </a:r>
                      <a:endParaRPr lang="en-US" altLang="zh-CN" sz="2400" b="1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dirty="0">
                          <a:latin typeface="Times New Roman" panose="02020503050405090304" charset="0"/>
                          <a:cs typeface="Times New Roman" panose="02020503050405090304" charset="0"/>
                        </a:rPr>
                        <a:t>“I’m sorry, Ms. Sara,” I replied. “I have a bit of a sore throat.”ont of the class to rehearse for the contest</a:t>
                      </a:r>
                      <a:endParaRPr lang="en-US" altLang="zh-CN" sz="2400" b="1" dirty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/>
        </p:nvGraphicFramePr>
        <p:xfrm>
          <a:off x="97790" y="5311140"/>
          <a:ext cx="1186688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1790"/>
                <a:gridCol w="8975090"/>
              </a:tblGrid>
              <a:tr h="10979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  <a:latin typeface="Times New Roman" panose="02020503050405090304" charset="0"/>
                          <a:cs typeface="Times New Roman" panose="02020503050405090304" charset="0"/>
                        </a:rPr>
                        <a:t>6</a:t>
                      </a:r>
                      <a:endParaRPr lang="en-US" altLang="zh-CN" sz="2400" dirty="0">
                        <a:solidFill>
                          <a:schemeClr val="tx1"/>
                        </a:solidFill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Times New Roman" panose="02020503050405090304" charset="0"/>
                          <a:cs typeface="Times New Roman" panose="02020503050405090304" charset="0"/>
                        </a:rPr>
                        <a:t>比赛中，介绍比赛情形及对手出色的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Times New Roman" panose="02020503050405090304" charset="0"/>
                          <a:cs typeface="Times New Roman" panose="02020503050405090304" charset="0"/>
                          <a:sym typeface="+mn-ea"/>
                        </a:rPr>
                        <a:t>表现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</a:txBody>
                  <a:tcPr marL="91449" marR="91449" marT="45717" marB="4571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n-US" altLang="zh-CN" sz="2400" kern="220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Those who spoke before me did extremely well.</a:t>
                      </a:r>
                      <a:endParaRPr lang="en-US" altLang="zh-CN" sz="2400" kern="2200" dirty="0">
                        <a:solidFill>
                          <a:schemeClr val="tx1"/>
                        </a:solidFill>
                        <a:effectLst/>
                        <a:latin typeface="Times New Roman" panose="02020503050405090304" charset="0"/>
                        <a:ea typeface="宋体" panose="02010600030101010101" pitchFamily="2" charset="-122"/>
                        <a:sym typeface="Arial" panose="020B0604020202090204" pitchFamily="34" charset="0"/>
                      </a:endParaRPr>
                    </a:p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n-US" altLang="zh-CN" sz="2400" kern="2200" dirty="0"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 </a:t>
                      </a:r>
                      <a:r>
                        <a:rPr lang="en-US" altLang="zh-CN" sz="2400" kern="22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to lose confidence in myself. </a:t>
                      </a:r>
                      <a:r>
                        <a:rPr lang="en-US" altLang="zh-CN" sz="2400" i="1" kern="22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My palms sweated heavily and I started to feel nervous.</a:t>
                      </a:r>
                      <a:r>
                        <a:rPr lang="zh-CN" altLang="en-US" sz="2400" i="1" kern="22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（</a:t>
                      </a:r>
                      <a:r>
                        <a:rPr lang="zh-CN" altLang="en-US" sz="2400" kern="22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作者的心情</a:t>
                      </a:r>
                      <a:r>
                        <a:rPr lang="zh-CN" altLang="en-US" sz="2400" i="1" kern="22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charset="0"/>
                          <a:ea typeface="宋体" panose="02010600030101010101" pitchFamily="2" charset="-122"/>
                          <a:sym typeface="Arial" panose="020B0604020202090204" pitchFamily="34" charset="0"/>
                        </a:rPr>
                        <a:t>）</a:t>
                      </a:r>
                      <a:endParaRPr lang="zh-CN" altLang="en-US" sz="2400" i="1" kern="2200" dirty="0">
                        <a:solidFill>
                          <a:srgbClr val="FF0000"/>
                        </a:solidFill>
                        <a:effectLst/>
                        <a:latin typeface="Times New Roman" panose="02020503050405090304" charset="0"/>
                        <a:ea typeface="宋体" panose="02010600030101010101" pitchFamily="2" charset="-122"/>
                        <a:sym typeface="Arial" panose="020B0604020202090204" pitchFamily="34" charset="0"/>
                      </a:endParaRPr>
                    </a:p>
                  </a:txBody>
                  <a:tcPr marL="91449" marR="91449" marT="45717" marB="4571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2260316"/>
            <a:ext cx="12192000" cy="2856213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48099" y="4398036"/>
            <a:ext cx="3561708" cy="275563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755" y="2686050"/>
            <a:ext cx="12048490" cy="14452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</a:bodyPr>
          <a:p>
            <a:pPr algn="ctr"/>
            <a:r>
              <a:rPr lang="en-US" altLang="zh-CN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Logically writing </a:t>
            </a:r>
            <a:endParaRPr lang="en-US" altLang="zh-CN" sz="8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438" y="388938"/>
            <a:ext cx="81994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3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推动情节，展开续写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圆角矩形 16"/>
          <p:cNvSpPr/>
          <p:nvPr/>
        </p:nvSpPr>
        <p:spPr>
          <a:xfrm>
            <a:off x="644525" y="1008374"/>
            <a:ext cx="10988040" cy="558419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52450" y="1265555"/>
            <a:ext cx="1083691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文章通过情节线“我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”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成为闪亮的校际讲故事明星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再一次选为学校代表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—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忽视练习的重要性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—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？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”和情感线“自负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紧张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—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尴尬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/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羞愧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—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？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”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根据情节线和感情线可以清晰理清篇章结构和接下来的发展脉络，即作者上场表演及在台上的表现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，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可能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表演糟糕，以及作者的情感变化：尴尬、羞愧、后悔、反思等。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微软雅黑" panose="020B0503020204020204" charset="-122"/>
              <a:cs typeface="Times New Roman" panose="0202050305040509030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组合 8"/>
          <p:cNvGrpSpPr/>
          <p:nvPr/>
        </p:nvGrpSpPr>
        <p:grpSpPr bwMode="auto">
          <a:xfrm>
            <a:off x="795973" y="2023071"/>
            <a:ext cx="10233025" cy="3339822"/>
            <a:chOff x="867" y="2826"/>
            <a:chExt cx="16116" cy="5260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867" y="8013"/>
              <a:ext cx="298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V="1">
              <a:off x="3782" y="2851"/>
              <a:ext cx="4510" cy="52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9680" y="2826"/>
              <a:ext cx="4123" cy="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13803" y="8013"/>
              <a:ext cx="31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914" name="文本框 9"/>
          <p:cNvSpPr txBox="1">
            <a:spLocks noChangeArrowheads="1"/>
          </p:cNvSpPr>
          <p:nvPr/>
        </p:nvSpPr>
        <p:spPr bwMode="auto">
          <a:xfrm>
            <a:off x="809625" y="5302250"/>
            <a:ext cx="1836738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latin typeface="Times New Roman" panose="02020503050405090304" charset="0"/>
              </a:rPr>
              <a:t>Beginning</a:t>
            </a:r>
            <a:endParaRPr lang="en-US" altLang="zh-CN" sz="2800" b="1" dirty="0">
              <a:latin typeface="Times New Roman" panose="02020503050405090304" charset="0"/>
            </a:endParaRPr>
          </a:p>
        </p:txBody>
      </p:sp>
      <p:sp>
        <p:nvSpPr>
          <p:cNvPr id="38916" name="文本框 11"/>
          <p:cNvSpPr txBox="1">
            <a:spLocks noChangeArrowheads="1"/>
          </p:cNvSpPr>
          <p:nvPr/>
        </p:nvSpPr>
        <p:spPr bwMode="auto">
          <a:xfrm>
            <a:off x="9285288" y="5302250"/>
            <a:ext cx="18351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latin typeface="Times New Roman" panose="02020503050405090304" charset="0"/>
              </a:rPr>
              <a:t>Ending</a:t>
            </a:r>
            <a:endParaRPr lang="en-US" altLang="zh-CN" sz="2800" b="1" dirty="0">
              <a:latin typeface="Times New Roman" panose="02020503050405090304" charset="0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 flipH="1" flipV="1">
            <a:off x="6041390" y="1294765"/>
            <a:ext cx="2540" cy="728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3504565" y="1854200"/>
            <a:ext cx="1673860" cy="5219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nervous</a:t>
            </a:r>
            <a:endParaRPr lang="en-US" altLang="zh-CN" sz="2800" b="1" dirty="0">
              <a:solidFill>
                <a:srgbClr val="FF000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920875" y="4841240"/>
            <a:ext cx="2270125" cy="5219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proud</a:t>
            </a:r>
            <a:endParaRPr lang="en-US" altLang="zh-CN" sz="2800" b="1" dirty="0">
              <a:solidFill>
                <a:srgbClr val="FF000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20" name="矩形 19"/>
          <p:cNvSpPr/>
          <p:nvPr/>
        </p:nvSpPr>
        <p:spPr>
          <a:xfrm rot="18671548">
            <a:off x="3574709" y="3395288"/>
            <a:ext cx="2155534" cy="538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Times New Roman" panose="02020503050405090304" charset="0"/>
              </a:rPr>
              <a:t>development</a:t>
            </a:r>
            <a:endParaRPr lang="zh-CN" altLang="en-US" sz="2800" b="1" dirty="0">
              <a:latin typeface="Times New Roman" panose="0202050305040509030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19078" y="4010092"/>
            <a:ext cx="301948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altLang="zh-CN" sz="28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 be continued… </a:t>
            </a:r>
            <a:endParaRPr lang="zh-CN" alt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432685" y="3848100"/>
            <a:ext cx="1811655" cy="5219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zh-CN" sz="2800" b="1" smtClean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conceited </a:t>
            </a:r>
            <a:endParaRPr lang="zh-CN" altLang="en-US" sz="2800" b="1" dirty="0">
              <a:solidFill>
                <a:srgbClr val="FF000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39700" y="4429760"/>
            <a:ext cx="2060575" cy="5219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rgbClr val="0070C0"/>
                </a:solidFill>
                <a:latin typeface="Times New Roman" panose="02020503050405090304" charset="0"/>
                <a:cs typeface="Times New Roman" panose="02020503050405090304" charset="0"/>
              </a:rPr>
              <a:t>shining star</a:t>
            </a:r>
            <a:endParaRPr lang="en-US" altLang="zh-CN" sz="2800" b="1" dirty="0">
              <a:solidFill>
                <a:srgbClr val="0070C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-74295" y="3446145"/>
            <a:ext cx="3924300" cy="5219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rgbClr val="0070C0"/>
                </a:solidFill>
                <a:latin typeface="Times New Roman" panose="02020503050405090304" charset="0"/>
                <a:cs typeface="Times New Roman" panose="02020503050405090304" charset="0"/>
              </a:rPr>
              <a:t>be representative again</a:t>
            </a:r>
            <a:endParaRPr lang="en-US" altLang="zh-CN" sz="2800" b="1" dirty="0">
              <a:solidFill>
                <a:srgbClr val="0070C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3085" y="1086485"/>
            <a:ext cx="4222750" cy="9531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rgbClr val="0070C0"/>
                </a:solidFill>
                <a:latin typeface="Times New Roman" panose="02020503050405090304" charset="0"/>
                <a:cs typeface="Times New Roman" panose="02020503050405090304" charset="0"/>
              </a:rPr>
              <a:t>seeing others’ outstanding performance</a:t>
            </a:r>
            <a:endParaRPr lang="en-US" altLang="zh-CN" sz="2800" b="1" dirty="0">
              <a:solidFill>
                <a:srgbClr val="0070C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915535" y="706755"/>
            <a:ext cx="3868420" cy="5219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rgbClr val="0070C0"/>
                </a:solidFill>
                <a:latin typeface="Times New Roman" panose="02020503050405090304" charset="0"/>
                <a:cs typeface="Times New Roman" panose="02020503050405090304" charset="0"/>
              </a:rPr>
              <a:t>my turn to talk</a:t>
            </a:r>
            <a:endParaRPr lang="en-US" altLang="zh-CN" sz="2800" b="1" dirty="0">
              <a:solidFill>
                <a:srgbClr val="0070C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7209155" y="2774315"/>
            <a:ext cx="2475865" cy="325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9740265" y="2376170"/>
            <a:ext cx="23069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 b="1"/>
              <a:t>?</a:t>
            </a:r>
            <a:endParaRPr lang="en-US" altLang="zh-CN" sz="5400" b="1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5510530" y="2038985"/>
            <a:ext cx="873125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6387" name="TextBox 10"/>
          <p:cNvSpPr txBox="1"/>
          <p:nvPr/>
        </p:nvSpPr>
        <p:spPr>
          <a:xfrm>
            <a:off x="999173" y="200343"/>
            <a:ext cx="81994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3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推动情节，展开续写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151505" y="2774315"/>
            <a:ext cx="1673860" cy="9531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unwilling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avoid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503050405090304" charset="0"/>
                <a:cs typeface="Times New Roman" panose="02020503050405090304" charset="0"/>
              </a:rPr>
              <a:t>）</a:t>
            </a:r>
            <a:endParaRPr lang="zh-CN" altLang="en-US" sz="2800" b="1" dirty="0">
              <a:solidFill>
                <a:srgbClr val="FF000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230" y="2284730"/>
            <a:ext cx="3225800" cy="9531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/>
            </a:pPr>
            <a:r>
              <a:rPr lang="en-US" altLang="zh-CN" sz="2800" b="1" dirty="0">
                <a:solidFill>
                  <a:srgbClr val="0070C0"/>
                </a:solidFill>
                <a:latin typeface="Times New Roman" panose="02020503050405090304" charset="0"/>
                <a:cs typeface="Times New Roman" panose="02020503050405090304" charset="0"/>
              </a:rPr>
              <a:t>be asked to practice in front of the class</a:t>
            </a:r>
            <a:endParaRPr lang="en-US" altLang="zh-CN" sz="2800" b="1" dirty="0">
              <a:solidFill>
                <a:srgbClr val="0070C0"/>
              </a:solidFill>
              <a:latin typeface="Times New Roman" panose="02020503050405090304" charset="0"/>
              <a:cs typeface="Times New Roman" panose="0202050305040509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ldLvl="0" animBg="1"/>
      <p:bldP spid="27" grpId="0" bldLvl="0" animBg="1"/>
      <p:bldP spid="2" grpId="0"/>
      <p:bldP spid="23" grpId="0" bldLvl="0" animBg="1"/>
      <p:bldP spid="24" grpId="0" bldLvl="0" animBg="1"/>
      <p:bldP spid="26" grpId="0" bldLvl="0" animBg="1"/>
      <p:bldP spid="30" grpId="0" bldLvl="0" animBg="1"/>
      <p:bldP spid="31" grpId="0" bldLvl="0" animBg="1"/>
      <p:bldP spid="3" grpId="0" bldLvl="0" animBg="1"/>
      <p:bldP spid="8" grpId="0"/>
      <p:bldP spid="11" grpId="0" bldLvl="0" animBg="1"/>
      <p:bldP spid="12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438" y="388938"/>
            <a:ext cx="81994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4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积累素材，激活表达（细节描写词汇）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圆角矩形 16"/>
          <p:cNvSpPr/>
          <p:nvPr/>
        </p:nvSpPr>
        <p:spPr>
          <a:xfrm>
            <a:off x="644525" y="1008374"/>
            <a:ext cx="10988040" cy="558419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960438" y="1265238"/>
            <a:ext cx="10428288" cy="526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细节描写：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动作线：作者在台上的表现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（侧重面部表情、心理活动、肢体动作等人体与动作的细节描写）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503050405090304" charset="0"/>
              <a:ea typeface="黑体" panose="02010609060101010101" pitchFamily="49" charset="-122"/>
              <a:cs typeface="Times New Roman" panose="0202050305040509030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503050405090304" charset="0"/>
              <a:ea typeface="黑体" panose="02010609060101010101" pitchFamily="49" charset="-122"/>
              <a:cs typeface="Times New Roman" panose="0202050305040509030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情感线：作者的情感变化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（侧重尴尬等情感描写）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503050405090304" charset="0"/>
              <a:ea typeface="黑体" panose="02010609060101010101" pitchFamily="49" charset="-122"/>
              <a:cs typeface="Times New Roman" panose="0202050305040509030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               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微软雅黑" panose="020B0503020204020204" charset="-122"/>
                <a:cs typeface="Times New Roman" panose="02020503050405090304" charset="0"/>
              </a:rPr>
              <a:t>还可描写老师和评委的表情：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503050405090304" charset="0"/>
                <a:ea typeface="黑体" panose="02010609060101010101" pitchFamily="49" charset="-122"/>
                <a:cs typeface="Times New Roman" panose="02020503050405090304" charset="0"/>
              </a:rPr>
              <a:t>失望等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微软雅黑" panose="020B0503020204020204" charset="-122"/>
              <a:cs typeface="Times New Roman" panose="0202050305040509030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755" y="389255"/>
            <a:ext cx="816673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>
                <a:latin typeface="Times New Roman Bold" panose="02020503050405090304" charset="0"/>
                <a:ea typeface="+mn-lt"/>
                <a:cs typeface="Times New Roman Bold" panose="02020503050405090304" charset="0"/>
                <a:sym typeface="+mn-ea"/>
              </a:rPr>
              <a:t>             make inference of plots</a:t>
            </a:r>
            <a:endParaRPr lang="en-US" altLang="zh-CN" sz="3200" b="1" dirty="0">
              <a:solidFill>
                <a:schemeClr val="tx1"/>
              </a:solidFill>
              <a:latin typeface="+mn-lt"/>
              <a:ea typeface="+mn-lt"/>
            </a:endParaRPr>
          </a:p>
          <a:p>
            <a:r>
              <a:rPr lang="en-US" altLang="zh-CN" sz="3200" b="1">
                <a:solidFill>
                  <a:schemeClr val="bg1"/>
                </a:solidFill>
                <a:ea typeface="+mn-lt"/>
                <a:sym typeface="+mn-ea"/>
              </a:rPr>
              <a:t>make inference of plots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圆角矩形 16"/>
          <p:cNvSpPr/>
          <p:nvPr/>
        </p:nvSpPr>
        <p:spPr>
          <a:xfrm>
            <a:off x="644525" y="1008374"/>
            <a:ext cx="10988040" cy="558419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858520" y="1111885"/>
            <a:ext cx="11020425" cy="569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  <a:sym typeface="+mn-ea"/>
              </a:rPr>
              <a:t>Para.1  Soon, it was my turn to talk.</a:t>
            </a:r>
            <a:endParaRPr lang="en-US" altLang="zh-CN" sz="2800" b="1" dirty="0">
              <a:latin typeface="Times New Roman" panose="02020503050405090304" charset="0"/>
              <a:ea typeface="宋体" panose="02010600030101010101" pitchFamily="2" charset="-122"/>
              <a:sym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lang="en-US" altLang="zh-CN" sz="2800" b="1" dirty="0">
              <a:latin typeface="Times New Roman" panose="02020503050405090304" charset="0"/>
              <a:ea typeface="宋体" panose="02010600030101010101" pitchFamily="2" charset="-122"/>
              <a:sym typeface="+mn-ea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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</a:rPr>
              <a:t>第一段可描写作者由于赛前没有练习，准备不充分，表演的时候非常紧张，甚至表现出口吃结巴和忘词等。这次的表演非常糟糕，以致评委和支持者们很失望。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Times New Roman" panose="0202050305040509030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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</a:rPr>
              <a:t>作者感觉从来没有这么尴尬过，心里很懊悔，眼含着泪水走下舞台。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Times New Roman" panose="0202050305040509030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  <a:sym typeface="+mn-ea"/>
              </a:rPr>
              <a:t>Para.2. </a:t>
            </a:r>
            <a:r>
              <a:rPr lang="en-US" altLang="zh-CN" sz="2800" b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Finally,</a:t>
            </a:r>
            <a:r>
              <a:rPr lang="en-US" altLang="zh-CN" sz="2800" b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results</a:t>
            </a:r>
            <a:r>
              <a:rPr lang="en-US" altLang="zh-CN" sz="2800" b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were announced after the contest.</a:t>
            </a:r>
            <a:endParaRPr lang="en-US" altLang="zh-CN" sz="2800" b="1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lang="en-US" altLang="zh-CN" sz="2800" b="1" dirty="0">
              <a:latin typeface="Times New Roman" panose="02020503050405090304" charset="0"/>
              <a:ea typeface="宋体" panose="02010600030101010101" pitchFamily="2" charset="-122"/>
              <a:sym typeface="+mn-ea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u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  <a:sym typeface="+mn-ea"/>
              </a:rPr>
              <a:t>不充分的准备会有什么结果呢？（而且对手表现很出色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  <a:sym typeface="+mn-ea"/>
              </a:rPr>
              <a:t>……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  <a:sym typeface="+mn-ea"/>
              </a:rPr>
              <a:t>）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  <a:cs typeface="Times New Roman" panose="02020503050405090304" charset="0"/>
              <a:sym typeface="+mn-ea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u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  <a:sym typeface="+mn-ea"/>
              </a:rPr>
              <a:t>还会继续得奖吗？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  <a:cs typeface="Times New Roman" panose="02020503050405090304" charset="0"/>
              <a:sym typeface="+mn-ea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u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Times New Roman" panose="02020503050405090304" charset="0"/>
                <a:sym typeface="+mn-ea"/>
              </a:rPr>
              <a:t>面对不好的结果，会有哪些感想？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  <a:cs typeface="Times New Roman" panose="0202050305040509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438" y="388938"/>
            <a:ext cx="81994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4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积累素材，激活表达（细节描写词汇）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93383" y="1009333"/>
          <a:ext cx="11404600" cy="566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010"/>
                <a:gridCol w="5438590"/>
              </a:tblGrid>
              <a:tr h="822901">
                <a:tc>
                  <a:txBody>
                    <a:bodyPr/>
                    <a:p>
                      <a:r>
                        <a:rPr lang="zh-CN" altLang="en-US" sz="2400" b="1" dirty="0" smtClean="0">
                          <a:solidFill>
                            <a:srgbClr val="FF0000"/>
                          </a:solidFill>
                        </a:rPr>
                        <a:t>人体与动作描写</a:t>
                      </a:r>
                      <a:r>
                        <a:rPr lang="zh-CN" altLang="en-US" sz="2400" dirty="0" smtClean="0"/>
                        <a:t>（面部表情、心理活动、肢体动作等）</a:t>
                      </a:r>
                      <a:endParaRPr lang="zh-CN" altLang="en-US" sz="2400" dirty="0"/>
                    </a:p>
                  </a:txBody>
                  <a:tcPr marL="91435" marR="91435" marT="45709" marB="45709">
                    <a:solidFill>
                      <a:srgbClr val="C5E3B3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</a:rPr>
                        <a:t>情感描写</a:t>
                      </a:r>
                      <a:r>
                        <a:rPr lang="zh-CN" altLang="en-US" sz="2400" dirty="0" smtClean="0"/>
                        <a:t>（尴尬、失望和遗憾等）</a:t>
                      </a:r>
                      <a:endParaRPr lang="zh-CN" altLang="en-US" sz="2400" dirty="0"/>
                    </a:p>
                  </a:txBody>
                  <a:tcPr marL="91435" marR="91435" marT="45709" marB="45709">
                    <a:solidFill>
                      <a:srgbClr val="C5E3B3"/>
                    </a:solidFill>
                  </a:tcPr>
                </a:tc>
              </a:tr>
              <a:tr h="4846061">
                <a:tc>
                  <a:txBody>
                    <a:bodyPr/>
                    <a:p>
                      <a:endParaRPr lang="zh-CN" altLang="en-US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面无表情地说话 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speak without expression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口吃 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cannot speak fluently/stutter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张目结舌地站在那里 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stand there tongue-tied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dirty="0" smtClean="0">
                          <a:latin typeface="Times New Roman" panose="02020503050405090304" charset="0"/>
                          <a:cs typeface="Times New Roman" panose="02020503050405090304" charset="0"/>
                        </a:rPr>
                        <a:t>紧张地剁脚 </a:t>
                      </a:r>
                      <a:r>
                        <a:rPr lang="en-US" altLang="zh-CN" sz="2400" b="1" dirty="0" smtClean="0">
                          <a:latin typeface="Times New Roman" panose="02020503050405090304" charset="0"/>
                          <a:cs typeface="Times New Roman" panose="02020503050405090304" charset="0"/>
                        </a:rPr>
                        <a:t>tap one's feet nervously</a:t>
                      </a:r>
                      <a:endParaRPr lang="en-US" altLang="zh-CN" sz="2400" b="1" dirty="0" smtClean="0">
                        <a:latin typeface="Times New Roman" panose="02020503050405090304" charset="0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摇头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nobody gives a nod/shook head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忘词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can't remenber those word anyway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腿颤抖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tremble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眼睛紧盯着某人的脸  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one’s eyes fix on </a:t>
                      </a:r>
                      <a:r>
                        <a:rPr lang="en-US" altLang="zh-CN" sz="2400" b="1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sb’s</a:t>
                      </a: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 face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</a:txBody>
                  <a:tcPr marL="91435" marR="91435" marT="45709" marB="45709"/>
                </a:tc>
                <a:tc>
                  <a:txBody>
                    <a:bodyPr/>
                    <a:p>
                      <a:r>
                        <a:rPr lang="zh-CN" altLang="en-US" sz="2400" b="1" i="0" u="none" strike="noStrike" kern="1200" baseline="0" dirty="0" smtClean="0">
                          <a:solidFill>
                            <a:srgbClr val="1D0DB2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词：</a:t>
                      </a:r>
                      <a:endParaRPr lang="en-US" altLang="zh-CN" sz="2400" b="1" i="0" u="none" strike="noStrike" kern="1200" baseline="0" dirty="0" smtClean="0">
                        <a:solidFill>
                          <a:srgbClr val="1D0DB2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disappoint (disappointed, disappointing), 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discourage,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embarrassed, awkward,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pity, shame (ashamed), 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regret (regretful), 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sorry, guilty 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hopeless</a:t>
                      </a:r>
                      <a:endParaRPr lang="en-US" altLang="zh-CN" sz="2400" b="1" i="0" u="none" strike="noStrike" kern="1200" baseline="0" dirty="0" smtClean="0">
                        <a:solidFill>
                          <a:srgbClr val="1D0DB2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i="0" u="none" strike="noStrike" kern="1200" baseline="0" dirty="0" smtClean="0">
                          <a:solidFill>
                            <a:srgbClr val="1D0DB2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词块：</a:t>
                      </a:r>
                      <a:endParaRPr lang="en-US" altLang="zh-CN" sz="2400" b="1" i="0" u="none" strike="noStrike" kern="1200" baseline="0" dirty="0" smtClean="0">
                        <a:solidFill>
                          <a:srgbClr val="1D0DB2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let sb down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503050405090304" charset="0"/>
                          <a:ea typeface="+mn-ea"/>
                          <a:cs typeface="Times New Roman" panose="02020503050405090304" charset="0"/>
                        </a:rPr>
                        <a:t>lose heart</a:t>
                      </a:r>
                      <a:endParaRPr lang="en-US" altLang="zh-CN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503050405090304" charset="0"/>
                        <a:ea typeface="+mn-ea"/>
                        <a:cs typeface="Times New Roman" panose="02020503050405090304" charset="0"/>
                      </a:endParaRPr>
                    </a:p>
                  </a:txBody>
                  <a:tcPr marL="91435" marR="91435" marT="45709" marB="45709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2260316"/>
            <a:ext cx="12192000" cy="2856213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48099" y="4398036"/>
            <a:ext cx="3561708" cy="275563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755" y="2686050"/>
            <a:ext cx="12048490" cy="14452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</a:bodyPr>
          <a:p>
            <a:pPr algn="ctr"/>
            <a:r>
              <a:rPr lang="en-US" altLang="zh-CN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Possible Version </a:t>
            </a:r>
            <a:endParaRPr lang="en-US" altLang="zh-CN" sz="8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4005580" y="-13970"/>
            <a:ext cx="8186420" cy="686752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136648" y="1262248"/>
            <a:ext cx="1677037" cy="2020067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008755" y="-116840"/>
            <a:ext cx="818578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200000"/>
              </a:lnSpc>
            </a:pPr>
            <a:r>
              <a:rPr lang="en-US" altLang="zh-CN" sz="2800" b="1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Paragraph 2: Finally, results were announced after the contest.</a:t>
            </a:r>
            <a:r>
              <a:rPr lang="en-US" altLang="zh-CN" sz="2800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I did not win any prizes, which was not surprising at all. I felt ashamed when I faced my classmates and Ms. Sara. I regretted underestimating my opponents and overestimating myself. My pride had cost me the championship. I regretted being so arrogant. I had learned my lesson well and finally understood the meaning of the saying, “Pride goes before a fall.”</a:t>
            </a: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017260" y="1068705"/>
            <a:ext cx="1736090" cy="51816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" name="直接连接符 1"/>
          <p:cNvCxnSpPr/>
          <p:nvPr/>
        </p:nvCxnSpPr>
        <p:spPr>
          <a:xfrm>
            <a:off x="5839460" y="1570990"/>
            <a:ext cx="2957830" cy="6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7644130" y="1572260"/>
            <a:ext cx="854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结果</a:t>
            </a:r>
            <a:endParaRPr lang="zh-CN" altLang="en-US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6379845" y="2452370"/>
            <a:ext cx="2186940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6626860" y="1917700"/>
            <a:ext cx="2036445" cy="4724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253730" y="239458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1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7743825" y="3335020"/>
            <a:ext cx="1410970" cy="6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8566785" y="328231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10129520" y="4125595"/>
            <a:ext cx="1952625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128770" y="5003165"/>
            <a:ext cx="3622675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690995" y="5039360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反思总结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1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7869555" y="2839085"/>
            <a:ext cx="1419860" cy="44323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797290" y="500443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3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100060" y="4561205"/>
            <a:ext cx="1419860" cy="44323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6" name="直接连接符 25"/>
          <p:cNvCxnSpPr/>
          <p:nvPr/>
        </p:nvCxnSpPr>
        <p:spPr>
          <a:xfrm>
            <a:off x="4064635" y="5824220"/>
            <a:ext cx="3622675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6626860" y="586041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反思总结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05580" y="-13970"/>
            <a:ext cx="8186420" cy="686752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12090" y="3906520"/>
            <a:ext cx="35680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台上表现如何？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台下反应如何？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我的感受如何？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3282315"/>
            <a:ext cx="40614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</a:rPr>
              <a:t>第一段：台上表现</a:t>
            </a:r>
            <a:endParaRPr lang="zh-CN" altLang="en-US" sz="200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08755" y="881380"/>
            <a:ext cx="8185785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200000"/>
              </a:lnSpc>
            </a:pPr>
            <a:r>
              <a:rPr lang="en-US" altLang="zh-CN" sz="2800" b="1" i="1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Paragraph 1: Soon, it was my turn to talk.</a:t>
            </a:r>
            <a:r>
              <a:rPr lang="en-US" altLang="zh-CN" sz="2800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i="1" u="sng" kern="2200" dirty="0">
                <a:solidFill>
                  <a:schemeClr val="bg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i="1" u="sng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 …………                                                     </a:t>
            </a:r>
            <a:r>
              <a:rPr lang="en-US" altLang="zh-CN" sz="2800" i="1" u="sng" kern="2200" dirty="0">
                <a:solidFill>
                  <a:schemeClr val="bg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                                                        </a:t>
            </a:r>
            <a:r>
              <a:rPr lang="en-US" altLang="zh-CN" sz="2800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                               </a:t>
            </a:r>
            <a:endParaRPr lang="en-US" altLang="zh-CN" sz="2800" i="1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0" algn="l" fontAlgn="auto">
              <a:lnSpc>
                <a:spcPct val="200000"/>
              </a:lnSpc>
            </a:pP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0" algn="l" fontAlgn="auto">
              <a:lnSpc>
                <a:spcPct val="200000"/>
              </a:lnSpc>
            </a:pP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0" algn="l" fontAlgn="auto">
              <a:lnSpc>
                <a:spcPct val="200000"/>
              </a:lnSpc>
            </a:pP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60420" y="-5715"/>
            <a:ext cx="8835390" cy="686371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3" name="文本框 12"/>
          <p:cNvSpPr txBox="1"/>
          <p:nvPr/>
        </p:nvSpPr>
        <p:spPr>
          <a:xfrm>
            <a:off x="10867390" y="1631315"/>
            <a:ext cx="367030" cy="13722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CONTENTS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820275" y="728345"/>
            <a:ext cx="1198245" cy="2275205"/>
            <a:chOff x="9820275" y="728345"/>
            <a:chExt cx="1198245" cy="2275205"/>
          </a:xfrm>
        </p:grpSpPr>
        <p:sp>
          <p:nvSpPr>
            <p:cNvPr id="5" name="文本框 4"/>
            <p:cNvSpPr txBox="1"/>
            <p:nvPr/>
          </p:nvSpPr>
          <p:spPr>
            <a:xfrm>
              <a:off x="9971405" y="728345"/>
              <a:ext cx="1047115" cy="11988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7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清刻本悦宋简体" panose="02000000000000000000" charset="-122"/>
                  <a:ea typeface="方正清刻本悦宋简体" panose="02000000000000000000" charset="-122"/>
                  <a:sym typeface="+mn-ea"/>
                </a:rPr>
                <a:t>目</a:t>
              </a:r>
              <a:endPara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820275" y="1804670"/>
              <a:ext cx="1047115" cy="11988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7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清刻本悦宋简体" panose="02000000000000000000" charset="-122"/>
                  <a:ea typeface="方正清刻本悦宋简体" panose="02000000000000000000" charset="-122"/>
                  <a:sym typeface="+mn-ea"/>
                </a:rPr>
                <a:t>录</a:t>
              </a:r>
              <a:endPara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010150" y="1769110"/>
            <a:ext cx="4020185" cy="610870"/>
            <a:chOff x="5010150" y="1769110"/>
            <a:chExt cx="4020185" cy="610870"/>
          </a:xfrm>
        </p:grpSpPr>
        <p:sp>
          <p:nvSpPr>
            <p:cNvPr id="11" name="椭圆 10"/>
            <p:cNvSpPr/>
            <p:nvPr/>
          </p:nvSpPr>
          <p:spPr>
            <a:xfrm>
              <a:off x="5010150" y="1796415"/>
              <a:ext cx="583565" cy="583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FEDD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en-US" altLang="zh-CN" sz="1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808345" y="1769110"/>
              <a:ext cx="3221990" cy="467360"/>
            </a:xfrm>
            <a:prstGeom prst="rect">
              <a:avLst/>
            </a:prstGeom>
            <a:noFill/>
          </p:spPr>
          <p:txBody>
            <a:bodyPr anchor="ctr"/>
            <a:lstStyle/>
            <a:p>
              <a:pPr marL="0" marR="0" lvl="0" indent="0" algn="l" defTabSz="914400" rtl="0" eaLnBrk="1" fontAlgn="t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方正清刻本悦宋简体" panose="02000000000000000000" charset="-122"/>
                  <a:ea typeface="方正清刻本悦宋简体" panose="02000000000000000000" charset="-122"/>
                  <a:sym typeface="+mn-ea"/>
                </a:rPr>
                <a:t>快速阅读，精准理解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009515" y="2771775"/>
            <a:ext cx="4020820" cy="588645"/>
            <a:chOff x="5009515" y="2771775"/>
            <a:chExt cx="4020820" cy="588645"/>
          </a:xfrm>
        </p:grpSpPr>
        <p:sp>
          <p:nvSpPr>
            <p:cNvPr id="12" name="椭圆 11"/>
            <p:cNvSpPr/>
            <p:nvPr/>
          </p:nvSpPr>
          <p:spPr>
            <a:xfrm>
              <a:off x="5009515" y="2776855"/>
              <a:ext cx="583565" cy="583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FEDD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02</a:t>
              </a:r>
              <a:endParaRPr lang="en-US" altLang="zh-CN" sz="1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808345" y="2771775"/>
              <a:ext cx="3221990" cy="467360"/>
            </a:xfrm>
            <a:prstGeom prst="rect">
              <a:avLst/>
            </a:prstGeom>
            <a:noFill/>
          </p:spPr>
          <p:txBody>
            <a:bodyPr anchor="ctr"/>
            <a:lstStyle/>
            <a:p>
              <a:pPr marL="0" marR="0" lvl="0" indent="0" algn="l" defTabSz="914400" rtl="0" eaLnBrk="1" fontAlgn="t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方正清刻本悦宋简体" panose="02000000000000000000" charset="-122"/>
                  <a:ea typeface="方正清刻本悦宋简体" panose="02000000000000000000" charset="-122"/>
                  <a:sym typeface="+mn-ea"/>
                </a:rPr>
                <a:t>理清思路，把握全局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08880" y="3752850"/>
            <a:ext cx="4021455" cy="612775"/>
            <a:chOff x="5008880" y="3752850"/>
            <a:chExt cx="4021455" cy="612775"/>
          </a:xfrm>
        </p:grpSpPr>
        <p:sp>
          <p:nvSpPr>
            <p:cNvPr id="14" name="椭圆 13"/>
            <p:cNvSpPr/>
            <p:nvPr/>
          </p:nvSpPr>
          <p:spPr>
            <a:xfrm>
              <a:off x="5008880" y="3782060"/>
              <a:ext cx="583565" cy="583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FEDD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  <a:endParaRPr lang="en-US" altLang="zh-CN" sz="1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5808345" y="3752850"/>
              <a:ext cx="3221990" cy="467360"/>
            </a:xfrm>
            <a:prstGeom prst="rect">
              <a:avLst/>
            </a:prstGeom>
            <a:noFill/>
          </p:spPr>
          <p:txBody>
            <a:bodyPr anchor="ctr"/>
            <a:lstStyle/>
            <a:p>
              <a:pPr marL="0" marR="0" lvl="0" indent="0" algn="l" defTabSz="914400" rtl="0" eaLnBrk="1" fontAlgn="t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方正清刻本悦宋简体" panose="02000000000000000000" charset="-122"/>
                  <a:ea typeface="方正清刻本悦宋简体" panose="02000000000000000000" charset="-122"/>
                  <a:sym typeface="+mn-ea"/>
                </a:rPr>
                <a:t>推动情节，展开续写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8245" y="4838065"/>
            <a:ext cx="4022090" cy="615315"/>
            <a:chOff x="5008245" y="4838065"/>
            <a:chExt cx="4022090" cy="615315"/>
          </a:xfrm>
        </p:grpSpPr>
        <p:sp>
          <p:nvSpPr>
            <p:cNvPr id="17" name="椭圆 16"/>
            <p:cNvSpPr/>
            <p:nvPr/>
          </p:nvSpPr>
          <p:spPr>
            <a:xfrm>
              <a:off x="5008245" y="4869815"/>
              <a:ext cx="583565" cy="583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FEDD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  <a:endParaRPr lang="en-US" altLang="zh-CN" sz="1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5808345" y="4838065"/>
              <a:ext cx="3221990" cy="467360"/>
            </a:xfrm>
            <a:prstGeom prst="rect">
              <a:avLst/>
            </a:prstGeom>
            <a:noFill/>
          </p:spPr>
          <p:txBody>
            <a:bodyPr anchor="ctr"/>
            <a:lstStyle/>
            <a:p>
              <a:pPr marL="0" marR="0" lvl="0" indent="0" algn="l" defTabSz="914400" rtl="0" eaLnBrk="1" fontAlgn="t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方正清刻本悦宋简体" panose="02000000000000000000" charset="-122"/>
                  <a:ea typeface="方正清刻本悦宋简体" panose="02000000000000000000" charset="-122"/>
                  <a:sym typeface="+mn-ea"/>
                </a:rPr>
                <a:t>积累素材，激活表达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endParaRPr>
            </a:p>
          </p:txBody>
        </p:sp>
      </p:grpSp>
      <p:pic>
        <p:nvPicPr>
          <p:cNvPr id="22" name="图片 21" descr="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rot="2040000">
            <a:off x="10976610" y="558165"/>
            <a:ext cx="832485" cy="106997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7752" y="550611"/>
            <a:ext cx="6462897" cy="646289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32931">
            <a:off x="8289155" y="5042154"/>
            <a:ext cx="3719885" cy="20582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755" y="389255"/>
            <a:ext cx="816673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>
                <a:latin typeface="Times New Roman Bold" panose="02020503050405090304" charset="0"/>
                <a:ea typeface="+mn-lt"/>
                <a:cs typeface="Times New Roman Bold" panose="02020503050405090304" charset="0"/>
                <a:sym typeface="+mn-ea"/>
              </a:rPr>
              <a:t>             evaluating and imitating</a:t>
            </a:r>
            <a:endParaRPr lang="en-US" altLang="zh-CN" sz="3200" b="1" dirty="0">
              <a:solidFill>
                <a:schemeClr val="tx1"/>
              </a:solidFill>
              <a:latin typeface="+mn-lt"/>
              <a:ea typeface="+mn-lt"/>
            </a:endParaRPr>
          </a:p>
          <a:p>
            <a:r>
              <a:rPr lang="en-US" altLang="zh-CN" sz="3200" b="1">
                <a:solidFill>
                  <a:schemeClr val="bg1"/>
                </a:solidFill>
                <a:ea typeface="+mn-lt"/>
                <a:sym typeface="+mn-ea"/>
              </a:rPr>
              <a:t>make inference of plots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圆角矩形 16"/>
          <p:cNvSpPr/>
          <p:nvPr/>
        </p:nvSpPr>
        <p:spPr>
          <a:xfrm>
            <a:off x="644525" y="1008374"/>
            <a:ext cx="10988040" cy="558419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27025" y="1009650"/>
            <a:ext cx="11623040" cy="526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微软雅黑" panose="020B0503020204020204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en-US" altLang="zh-CN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Paragraph 1: Soon, it was my turn to talk.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</a:t>
            </a:r>
            <a:r>
              <a:rPr kumimoji="0" lang="en-US" altLang="zh-CN" sz="32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Facing</a:t>
            </a:r>
            <a:r>
              <a:rPr kumimoji="0" lang="en-US" altLang="zh-C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the crowd, I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found myself suffering from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stage fright. I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spoke in a nervous voice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and was even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tongue-tied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a few times as I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forgot parts of the story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. My legs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trembled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and so did my voice. </a:t>
            </a:r>
            <a:r>
              <a:rPr kumimoji="0" lang="en-US" altLang="zh-C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Seeing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my terrible performance, the judges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shook their heads.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The supporters from my school looked at me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in disappointment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. I had never been so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 embarrassed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in my life. In the end, I walked off the stage,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 Regular" panose="02020503050405090304" charset="0"/>
                <a:ea typeface="+mn-ea"/>
                <a:cs typeface="Times New Roman Regular" panose="02020503050405090304" charset="0"/>
              </a:rPr>
              <a:t>head hung, tears in my eyes.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 Regular" panose="02020503050405090304" charset="0"/>
              <a:ea typeface="+mn-ea"/>
              <a:cs typeface="Times New Roman Regular" panose="0202050305040509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4005580" y="-13970"/>
            <a:ext cx="8186420" cy="686752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91135" y="4126865"/>
            <a:ext cx="35680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结果是什么？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感受如何？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总结（反思、经验等）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136648" y="1262248"/>
            <a:ext cx="1677037" cy="2020067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-55245" y="3282315"/>
            <a:ext cx="40614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</a:rPr>
              <a:t>第二段：比赛后续</a:t>
            </a:r>
            <a:endParaRPr lang="zh-CN" altLang="en-US" sz="200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08755" y="-116840"/>
            <a:ext cx="818578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200000"/>
              </a:lnSpc>
            </a:pPr>
            <a:r>
              <a:rPr lang="en-US" altLang="zh-CN" sz="2800" b="1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Paragraph 2: Finally, results were announced after the contest.</a:t>
            </a:r>
            <a:r>
              <a:rPr lang="en-US" altLang="zh-CN" sz="2800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I did not win any prizes, which was not surprising at all. I felt ashamed when I faced my classmates and Ms. Sara. I regretted underestimating my opponents and overestimating myself. My pride had cost me the championship. I regretted being so arrogant. I had learned my lesson well and finally understood the meaning of the saying, “Pride goes before a fall.”</a:t>
            </a: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017260" y="1068705"/>
            <a:ext cx="1736090" cy="51816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" name="直接连接符 1"/>
          <p:cNvCxnSpPr/>
          <p:nvPr/>
        </p:nvCxnSpPr>
        <p:spPr>
          <a:xfrm>
            <a:off x="5839460" y="1570990"/>
            <a:ext cx="2957830" cy="6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7644130" y="1572260"/>
            <a:ext cx="854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结果</a:t>
            </a:r>
            <a:endParaRPr lang="zh-CN" altLang="en-US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6379845" y="2452370"/>
            <a:ext cx="2186940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6626860" y="1917700"/>
            <a:ext cx="2036445" cy="4724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253730" y="239458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1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7743825" y="3335020"/>
            <a:ext cx="1410970" cy="6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8566785" y="328231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10129520" y="4125595"/>
            <a:ext cx="1952625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128770" y="5003165"/>
            <a:ext cx="3622675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690995" y="5039360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反思总结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1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7869555" y="2839085"/>
            <a:ext cx="1419860" cy="44323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797290" y="500443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3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100060" y="4561205"/>
            <a:ext cx="1419860" cy="44323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6" name="直接连接符 25"/>
          <p:cNvCxnSpPr/>
          <p:nvPr/>
        </p:nvCxnSpPr>
        <p:spPr>
          <a:xfrm>
            <a:off x="4064635" y="5824220"/>
            <a:ext cx="3622675" cy="12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6626860" y="586041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反思总结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05580" y="-13970"/>
            <a:ext cx="8186420" cy="686752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91135" y="4126865"/>
            <a:ext cx="35680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结果是什么？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感受如何？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总结（反思、经验等）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55245" y="3282315"/>
            <a:ext cx="40614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方正清刻本悦宋简体" panose="02000000000000000000" charset="-122"/>
                <a:ea typeface="方正清刻本悦宋简体" panose="02000000000000000000" charset="-122"/>
              </a:rPr>
              <a:t>第二段：比赛后续</a:t>
            </a:r>
            <a:endParaRPr lang="zh-CN" altLang="en-US" sz="200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08755" y="881380"/>
            <a:ext cx="8185785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200000"/>
              </a:lnSpc>
            </a:pPr>
            <a:r>
              <a:rPr lang="en-US" altLang="zh-CN" sz="2800" b="1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Paragraph 2: Finally, </a:t>
            </a:r>
            <a:r>
              <a:rPr lang="en-US" altLang="zh-CN" sz="2800" b="1" i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results </a:t>
            </a:r>
            <a:r>
              <a:rPr lang="en-US" altLang="zh-CN" sz="2800" b="1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were announced after the contest.</a:t>
            </a:r>
            <a:r>
              <a:rPr lang="en-US" altLang="zh-CN" sz="2800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i="1" u="sng" kern="2200" dirty="0">
                <a:solidFill>
                  <a:schemeClr val="bg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i="1" u="sng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 …………                                                     </a:t>
            </a:r>
            <a:r>
              <a:rPr lang="en-US" altLang="zh-CN" sz="2800" i="1" u="sng" kern="2200" dirty="0">
                <a:solidFill>
                  <a:schemeClr val="bg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                                                        </a:t>
            </a:r>
            <a:r>
              <a:rPr lang="en-US" altLang="zh-CN" sz="2800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                               </a:t>
            </a:r>
            <a:endParaRPr lang="en-US" altLang="zh-CN" sz="2800" i="1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0" algn="l" fontAlgn="auto">
              <a:lnSpc>
                <a:spcPct val="200000"/>
              </a:lnSpc>
            </a:pP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0" algn="l" fontAlgn="auto">
              <a:lnSpc>
                <a:spcPct val="200000"/>
              </a:lnSpc>
            </a:pP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0" algn="l" fontAlgn="auto">
              <a:lnSpc>
                <a:spcPct val="200000"/>
              </a:lnSpc>
            </a:pP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6387" name="TextBox 10"/>
          <p:cNvSpPr txBox="1"/>
          <p:nvPr/>
        </p:nvSpPr>
        <p:spPr>
          <a:xfrm>
            <a:off x="960755" y="389255"/>
            <a:ext cx="816673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>
                <a:latin typeface="Times New Roman Bold" panose="02020503050405090304" charset="0"/>
                <a:ea typeface="+mn-lt"/>
                <a:cs typeface="Times New Roman Bold" panose="02020503050405090304" charset="0"/>
                <a:sym typeface="+mn-ea"/>
              </a:rPr>
              <a:t>             evaluating and imitating</a:t>
            </a:r>
            <a:endParaRPr lang="en-US" altLang="zh-CN" sz="3200" b="1" dirty="0">
              <a:solidFill>
                <a:schemeClr val="tx1"/>
              </a:solidFill>
              <a:latin typeface="+mn-lt"/>
              <a:ea typeface="+mn-lt"/>
            </a:endParaRPr>
          </a:p>
          <a:p>
            <a:r>
              <a:rPr lang="en-US" altLang="zh-CN" sz="3200" b="1">
                <a:solidFill>
                  <a:schemeClr val="bg1"/>
                </a:solidFill>
                <a:ea typeface="+mn-lt"/>
                <a:sym typeface="+mn-ea"/>
              </a:rPr>
              <a:t>make inference of plots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圆角矩形 16"/>
          <p:cNvSpPr/>
          <p:nvPr/>
        </p:nvSpPr>
        <p:spPr>
          <a:xfrm>
            <a:off x="644525" y="1008374"/>
            <a:ext cx="10988040" cy="558419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6105" y="1229360"/>
            <a:ext cx="1104582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200000"/>
              </a:lnSpc>
            </a:pPr>
            <a:r>
              <a:rPr lang="en-US" altLang="zh-CN" sz="2800" b="1" i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Paragraph 2: Finally, results were announced after the contest.</a:t>
            </a:r>
            <a:r>
              <a:rPr lang="en-US" altLang="zh-CN" sz="2800" i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I did not win any prizes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, which was not surprising at all.</a:t>
            </a:r>
            <a:r>
              <a:rPr lang="en-US" altLang="zh-CN" sz="2800" u="sng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I felt ashamed 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when I faced my classmates and Ms. Sara. 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I regretted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underestimating my opponents and overestimating myself. 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My pride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had cost me the championship. I 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regretted 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being so arrogant. I had learned my lesson well and finally understood the meaning of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the saying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, “Pride goes before a fall.”</a:t>
            </a: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040" y="2821940"/>
            <a:ext cx="854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结果</a:t>
            </a:r>
            <a:endParaRPr lang="zh-CN" altLang="en-US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497445" y="293560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1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809490" y="3723005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64635" y="4544060"/>
            <a:ext cx="17754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反思总结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1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823450" y="4544060"/>
            <a:ext cx="1562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感受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3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07960" y="5885180"/>
            <a:ext cx="17754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</a:rPr>
              <a:t>反思总结</a:t>
            </a:r>
            <a:r>
              <a:rPr lang="en-US" altLang="zh-CN" sz="2400" b="1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endParaRPr lang="en-US" altLang="zh-CN" sz="2400" b="1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1" grpId="0"/>
      <p:bldP spid="18" grpId="0"/>
      <p:bldP spid="7" grpId="0"/>
      <p:bldP spid="10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886200" y="-5715"/>
            <a:ext cx="8296910" cy="687514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2" name="图片 21" descr="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rot="2040000">
            <a:off x="9461885" y="1146703"/>
            <a:ext cx="832485" cy="10699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256530" y="2118995"/>
            <a:ext cx="4264660" cy="10147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/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 Regular" panose="02020503050405090304" charset="0"/>
                <a:ea typeface="方正清刻本悦宋简体" panose="02000000000000000000" charset="-122"/>
                <a:cs typeface="Times New Roman Regular" panose="02020503050405090304" charset="0"/>
              </a:rPr>
              <a:t>Thank you!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Times New Roman Regular" panose="02020503050405090304" charset="0"/>
              <a:ea typeface="方正清刻本悦宋简体" panose="02000000000000000000" charset="-122"/>
              <a:cs typeface="Times New Roman Regular" panose="0202050305040509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96755" y="2280920"/>
            <a:ext cx="613410" cy="29521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 fontAlgn="auto">
              <a:lnSpc>
                <a:spcPct val="200000"/>
              </a:lnSpc>
            </a:pP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..</a:t>
            </a:r>
            <a:r>
              <a:rPr lang="zh-CN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Click here to enter your text</a:t>
            </a:r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  <a:cs typeface="+mn-lt"/>
                <a:sym typeface="Arial" panose="020B0604020202090204" pitchFamily="34" charset="0"/>
              </a:rPr>
              <a:t>.</a:t>
            </a:r>
            <a:endParaRPr lang="en-US" altLang="zh-CN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90204" pitchFamily="34" charset="0"/>
              <a:ea typeface="微软雅黑" panose="020B0503020204020204" charset="-122"/>
              <a:cs typeface="+mn-lt"/>
              <a:sym typeface="Arial" panose="020B060402020209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4436" y="546986"/>
            <a:ext cx="6462897" cy="64628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521028" y="4084124"/>
            <a:ext cx="2459044" cy="296203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886" y="4506595"/>
            <a:ext cx="4406634" cy="2438189"/>
          </a:xfrm>
          <a:prstGeom prst="rect">
            <a:avLst/>
          </a:prstGeom>
        </p:spPr>
      </p:pic>
      <p:pic>
        <p:nvPicPr>
          <p:cNvPr id="11" name="图片 10" descr="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rot="20403175" flipH="1">
            <a:off x="7749437" y="4194031"/>
            <a:ext cx="832485" cy="1069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2260316"/>
            <a:ext cx="12192000" cy="2856213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48099" y="4398036"/>
            <a:ext cx="3561708" cy="275563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755" y="2686050"/>
            <a:ext cx="12048490" cy="14452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</a:bodyPr>
          <a:p>
            <a:pPr algn="ctr"/>
            <a:r>
              <a:rPr lang="en-US" altLang="zh-CN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01 Careful Reading </a:t>
            </a:r>
            <a:endParaRPr lang="en-US" altLang="zh-CN" sz="8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0246" name="TextBox 10"/>
          <p:cNvSpPr txBox="1"/>
          <p:nvPr/>
        </p:nvSpPr>
        <p:spPr>
          <a:xfrm>
            <a:off x="960438" y="139700"/>
            <a:ext cx="81994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Step 1</a:t>
            </a:r>
            <a:r>
              <a:rPr lang="zh-CN" altLang="zh-CN" sz="32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精深语篇，精准理解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0244" name="组合 5"/>
          <p:cNvGrpSpPr/>
          <p:nvPr/>
        </p:nvGrpSpPr>
        <p:grpSpPr>
          <a:xfrm>
            <a:off x="280988" y="403860"/>
            <a:ext cx="5365750" cy="981075"/>
            <a:chOff x="193779" y="498505"/>
            <a:chExt cx="6466453" cy="1183035"/>
          </a:xfrm>
        </p:grpSpPr>
        <p:pic>
          <p:nvPicPr>
            <p:cNvPr id="10250" name="Picture 9" descr="F:\ppt素材\图标\我收集的图标\字体\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077988" y="-1920405"/>
              <a:ext cx="899790" cy="626469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1" name="Picture 6" descr="F:\超棒ppt模板\中国风\中国风物件\maobi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3779" y="498505"/>
              <a:ext cx="985348" cy="9853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52" name="TextBox 2"/>
            <p:cNvSpPr txBox="1"/>
            <p:nvPr/>
          </p:nvSpPr>
          <p:spPr>
            <a:xfrm>
              <a:off x="1585182" y="976764"/>
              <a:ext cx="2674358" cy="7047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en-US" altLang="zh-CN" sz="3200" b="1" dirty="0">
                  <a:solidFill>
                    <a:srgbClr val="FFFFFF"/>
                  </a:solidFill>
                  <a:latin typeface="Times New Roman" panose="02020503050405090304" charset="0"/>
                  <a:ea typeface="楷体" panose="02010609060101010101" pitchFamily="49" charset="-122"/>
                </a:rPr>
                <a:t>Para. 1</a:t>
              </a:r>
              <a:endParaRPr lang="zh-CN" altLang="en-US" sz="3200" b="1" dirty="0">
                <a:solidFill>
                  <a:srgbClr val="FFFFFF"/>
                </a:solidFill>
                <a:latin typeface="Times New Roman" panose="02020503050405090304" charset="0"/>
                <a:ea typeface="楷体" panose="02010609060101010101" pitchFamily="49" charset="-122"/>
              </a:endParaRPr>
            </a:p>
          </p:txBody>
        </p:sp>
      </p:grpSp>
      <p:sp>
        <p:nvSpPr>
          <p:cNvPr id="14" name="圆角矩形 16"/>
          <p:cNvSpPr/>
          <p:nvPr/>
        </p:nvSpPr>
        <p:spPr>
          <a:xfrm>
            <a:off x="448622" y="1571493"/>
            <a:ext cx="11078845" cy="287595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3728" y="1347788"/>
            <a:ext cx="10521950" cy="33229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algn="just" eaLnBrk="1" hangingPunct="1">
              <a:lnSpc>
                <a:spcPct val="150000"/>
              </a:lnSpc>
            </a:pP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   Having taken part in the inter-school storytelling </a:t>
            </a: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</a:rPr>
              <a:t>championship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for the past two years, I was a shining star of my school.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503050405090304" charset="0"/>
                <a:ea typeface="宋体" panose="02010600030101010101" pitchFamily="2" charset="-122"/>
              </a:rPr>
              <a:t>When it came to</a:t>
            </a: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choosing the right </a:t>
            </a: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</a:rPr>
              <a:t>candidate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to participate in such competitions, I was always the first choice. Naturally, I was once again </a:t>
            </a: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</a:rPr>
              <a:t>selected to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represent my school in the approaching contest this year.</a:t>
            </a:r>
            <a:endParaRPr lang="en-US" altLang="zh-CN" sz="2800" dirty="0">
              <a:latin typeface="Times New Roman" panose="02020503050405090304" charset="0"/>
              <a:ea typeface="宋体" panose="02010600030101010101" pitchFamily="2" charset="-122"/>
            </a:endParaRPr>
          </a:p>
        </p:txBody>
      </p:sp>
      <p:sp>
        <p:nvSpPr>
          <p:cNvPr id="10245" name="文本框 99"/>
          <p:cNvSpPr txBox="1"/>
          <p:nvPr/>
        </p:nvSpPr>
        <p:spPr>
          <a:xfrm>
            <a:off x="448310" y="4633913"/>
            <a:ext cx="10361613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championship </a:t>
            </a:r>
            <a:r>
              <a:rPr lang="en-US" altLang="zh-CN" sz="2400" b="1" i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n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认知词汇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冠军 </a:t>
            </a:r>
            <a:r>
              <a:rPr lang="zh-CN" altLang="en-US" sz="2400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 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candidate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认知词块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候选人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</a:t>
            </a:r>
            <a:r>
              <a:rPr lang="en-US" altLang="zh-CN" sz="2400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when it come to (doing) sth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输出词块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当提及到做某事时</a:t>
            </a:r>
            <a:endParaRPr lang="zh-CN" altLang="en-US" sz="2400" dirty="0">
              <a:solidFill>
                <a:schemeClr val="tx1"/>
              </a:solidFill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be selected to</a:t>
            </a:r>
            <a:r>
              <a:rPr lang="en-US" altLang="zh-CN" sz="2400" dirty="0">
                <a:latin typeface="Times New Roman" panose="0202050305040509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动作词汇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被选择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endParaRPr lang="zh-CN" altLang="zh-CN" sz="2400" dirty="0">
              <a:latin typeface="Times New Roman" panose="02020503050405090304" charset="0"/>
              <a:ea typeface="黑体" panose="02010609060101010101" pitchFamily="49" charset="-122"/>
            </a:endParaRPr>
          </a:p>
        </p:txBody>
      </p:sp>
      <p:grpSp>
        <p:nvGrpSpPr>
          <p:cNvPr id="16388" name="组合 17"/>
          <p:cNvGrpSpPr/>
          <p:nvPr/>
        </p:nvGrpSpPr>
        <p:grpSpPr>
          <a:xfrm>
            <a:off x="307975" y="68263"/>
            <a:ext cx="749300" cy="911225"/>
            <a:chOff x="6369014" y="3411254"/>
            <a:chExt cx="932879" cy="1135870"/>
          </a:xfrm>
        </p:grpSpPr>
        <p:pic>
          <p:nvPicPr>
            <p:cNvPr id="16390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307144">
              <a:off x="6369014" y="3730058"/>
              <a:ext cx="885791" cy="8170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1" name="图片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06670" y="3411254"/>
              <a:ext cx="895223" cy="89522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grpSp>
        <p:nvGrpSpPr>
          <p:cNvPr id="12291" name="组合 5"/>
          <p:cNvGrpSpPr/>
          <p:nvPr/>
        </p:nvGrpSpPr>
        <p:grpSpPr>
          <a:xfrm>
            <a:off x="120650" y="-180975"/>
            <a:ext cx="5365750" cy="981075"/>
            <a:chOff x="193779" y="40265"/>
            <a:chExt cx="6466453" cy="1183035"/>
          </a:xfrm>
        </p:grpSpPr>
        <p:pic>
          <p:nvPicPr>
            <p:cNvPr id="12294" name="Picture 9" descr="F:\ppt素材\图标\我收集的图标\字体\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077989" y="-2378646"/>
              <a:ext cx="899790" cy="626469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5" name="Picture 6" descr="F:\超棒ppt模板\中国风\中国风物件\maobi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3779" y="40265"/>
              <a:ext cx="985348" cy="9853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296" name="TextBox 2"/>
            <p:cNvSpPr txBox="1"/>
            <p:nvPr/>
          </p:nvSpPr>
          <p:spPr>
            <a:xfrm>
              <a:off x="1585182" y="518524"/>
              <a:ext cx="2674359" cy="7047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en-US" altLang="zh-CN" sz="3200" b="1" dirty="0">
                  <a:solidFill>
                    <a:srgbClr val="FFFFFF"/>
                  </a:solidFill>
                  <a:latin typeface="Times New Roman" panose="02020503050405090304" charset="0"/>
                  <a:ea typeface="楷体" panose="02010609060101010101" pitchFamily="49" charset="-122"/>
                </a:rPr>
                <a:t>Para. 2</a:t>
              </a:r>
              <a:endParaRPr lang="zh-CN" altLang="en-US" sz="3200" b="1" dirty="0">
                <a:solidFill>
                  <a:srgbClr val="FFFFFF"/>
                </a:solidFill>
                <a:latin typeface="Times New Roman" panose="02020503050405090304" charset="0"/>
                <a:ea typeface="楷体" panose="02010609060101010101" pitchFamily="49" charset="-122"/>
              </a:endParaRPr>
            </a:p>
          </p:txBody>
        </p:sp>
      </p:grpSp>
      <p:sp>
        <p:nvSpPr>
          <p:cNvPr id="14" name="圆角矩形 16"/>
          <p:cNvSpPr/>
          <p:nvPr/>
        </p:nvSpPr>
        <p:spPr>
          <a:xfrm>
            <a:off x="591820" y="859789"/>
            <a:ext cx="10713720" cy="321183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9"/>
          <p:cNvSpPr txBox="1"/>
          <p:nvPr/>
        </p:nvSpPr>
        <p:spPr>
          <a:xfrm>
            <a:off x="237490" y="783590"/>
            <a:ext cx="1171638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 algn="just" eaLnBrk="1" hangingPunct="1">
              <a:lnSpc>
                <a:spcPct val="150000"/>
              </a:lnSpc>
            </a:pP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 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503050405090304" charset="0"/>
                <a:ea typeface="宋体" panose="02010600030101010101" pitchFamily="2" charset="-122"/>
              </a:rPr>
              <a:t>Upon hearing</a:t>
            </a:r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 the fact that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I was chosen again, my classmates and friends </a:t>
            </a:r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acknowledged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that I would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503050405090304" charset="0"/>
                <a:ea typeface="宋体" panose="02010600030101010101" pitchFamily="2" charset="-122"/>
              </a:rPr>
              <a:t>undoubtedly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emerge as the champion again. Consequently, I became </a:t>
            </a:r>
            <a:r>
              <a:rPr lang="en-US" altLang="zh-CN" sz="3200" dirty="0">
                <a:solidFill>
                  <a:srgbClr val="C00000"/>
                </a:solidFill>
                <a:latin typeface="Times New Roman" panose="02020503050405090304" charset="0"/>
                <a:ea typeface="宋体" panose="02010600030101010101" pitchFamily="2" charset="-122"/>
              </a:rPr>
              <a:t>conceited (自负的)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. I was so </a:t>
            </a:r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proud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that I </a:t>
            </a:r>
            <a:r>
              <a:rPr lang="en-US" altLang="zh-CN" sz="3200" b="1" dirty="0">
                <a:latin typeface="Times New Roman" panose="02020503050405090304" charset="0"/>
                <a:ea typeface="宋体" panose="02010600030101010101" pitchFamily="2" charset="-122"/>
              </a:rPr>
              <a:t>neglected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the importance of </a:t>
            </a:r>
            <a:r>
              <a:rPr lang="en-US" altLang="zh-CN" sz="3200" dirty="0">
                <a:solidFill>
                  <a:srgbClr val="C00000"/>
                </a:solidFill>
                <a:latin typeface="Times New Roman" panose="02020503050405090304" charset="0"/>
                <a:ea typeface="宋体" panose="02010600030101010101" pitchFamily="2" charset="-122"/>
              </a:rPr>
              <a:t>practicing</a:t>
            </a:r>
            <a:r>
              <a:rPr lang="en-US" altLang="zh-CN" sz="3200" dirty="0">
                <a:latin typeface="Times New Roman" panose="02020503050405090304" charset="0"/>
                <a:ea typeface="宋体" panose="02010600030101010101" pitchFamily="2" charset="-122"/>
              </a:rPr>
              <a:t> for the contest.</a:t>
            </a:r>
            <a:endParaRPr lang="en-US" altLang="zh-CN" sz="3200" dirty="0">
              <a:latin typeface="Times New Roman" panose="02020503050405090304" charset="0"/>
              <a:ea typeface="宋体" panose="02010600030101010101" pitchFamily="2" charset="-122"/>
            </a:endParaRPr>
          </a:p>
        </p:txBody>
      </p:sp>
      <p:sp>
        <p:nvSpPr>
          <p:cNvPr id="10245" name="文本框 99"/>
          <p:cNvSpPr txBox="1"/>
          <p:nvPr/>
        </p:nvSpPr>
        <p:spPr>
          <a:xfrm>
            <a:off x="332105" y="4147503"/>
            <a:ext cx="10361613" cy="23069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proud </a:t>
            </a:r>
            <a:r>
              <a:rPr lang="en-US" altLang="zh-CN" sz="2400" b="1" i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adj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读后续写心理词汇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骄傲，自豪</a:t>
            </a:r>
            <a:r>
              <a:rPr lang="zh-CN" altLang="en-US" sz="2400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  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neglect</a:t>
            </a:r>
            <a:r>
              <a:rPr lang="en-US" altLang="zh-CN" sz="2400" b="1" i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v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认知词块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忽视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</a:t>
            </a:r>
            <a:r>
              <a:rPr lang="en-US" altLang="zh-CN" sz="2400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upon hearing sth that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输出词块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一听闻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某事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...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endParaRPr lang="zh-CN" altLang="zh-CN" sz="2400" dirty="0">
              <a:latin typeface="Times New Roman" panose="0202050305040509030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744980" y="318447"/>
            <a:ext cx="591820" cy="591820"/>
          </a:xfrm>
          <a:prstGeom prst="ellipse">
            <a:avLst/>
          </a:prstGeom>
          <a:solidFill>
            <a:srgbClr val="C5E3B3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screen"/>
          <a:srcRect l="20027" t="26004"/>
          <a:stretch>
            <a:fillRect/>
          </a:stretch>
        </p:blipFill>
        <p:spPr>
          <a:xfrm>
            <a:off x="0" y="0"/>
            <a:ext cx="1355417" cy="1228714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553248" y="1504224"/>
            <a:ext cx="370840" cy="370840"/>
          </a:xfrm>
          <a:prstGeom prst="ellipse">
            <a:avLst/>
          </a:prstGeom>
          <a:solidFill>
            <a:srgbClr val="C5E3B3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935228" y="1587500"/>
            <a:ext cx="330328" cy="330328"/>
          </a:xfrm>
          <a:prstGeom prst="ellipse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 cstate="screen"/>
          <a:srcRect l="34199" t="41404"/>
          <a:stretch>
            <a:fillRect/>
          </a:stretch>
        </p:blipFill>
        <p:spPr>
          <a:xfrm rot="10800000">
            <a:off x="11076774" y="5885010"/>
            <a:ext cx="1115225" cy="972990"/>
          </a:xfrm>
          <a:prstGeom prst="rect">
            <a:avLst/>
          </a:prstGeom>
        </p:spPr>
      </p:pic>
      <p:sp>
        <p:nvSpPr>
          <p:cNvPr id="14" name="圆角矩形 16"/>
          <p:cNvSpPr/>
          <p:nvPr/>
        </p:nvSpPr>
        <p:spPr>
          <a:xfrm>
            <a:off x="591820" y="859789"/>
            <a:ext cx="10713720" cy="321183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9"/>
          <p:cNvSpPr txBox="1"/>
          <p:nvPr/>
        </p:nvSpPr>
        <p:spPr>
          <a:xfrm>
            <a:off x="237490" y="783590"/>
            <a:ext cx="1171638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 algn="just" eaLnBrk="1" hangingPunct="1">
              <a:lnSpc>
                <a:spcPct val="150000"/>
              </a:lnSpc>
            </a:pP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  A week before the contest, my teacher Ms. Sara asked, “Selena, would you like to stand in front of the class to </a:t>
            </a: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</a:rPr>
              <a:t>rehearse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for the contest?” She had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503050405090304" charset="0"/>
                <a:ea typeface="宋体" panose="02010600030101010101" pitchFamily="2" charset="-122"/>
              </a:rPr>
              <a:t>tutored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me in the past two competitions and knew how important practice was. “Just imagine you are on the stage </a:t>
            </a:r>
            <a:r>
              <a:rPr lang="en-US" altLang="zh-CN" sz="2800" b="1" dirty="0">
                <a:latin typeface="Times New Roman" panose="02020503050405090304" charset="0"/>
                <a:ea typeface="宋体" panose="02010600030101010101" pitchFamily="2" charset="-122"/>
              </a:rPr>
              <a:t>in the presence of</a:t>
            </a: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 the audience,” she added.</a:t>
            </a:r>
            <a:endParaRPr lang="en-US" altLang="zh-CN" sz="2800" dirty="0">
              <a:latin typeface="Times New Roman" panose="02020503050405090304" charset="0"/>
              <a:ea typeface="宋体" panose="02010600030101010101" pitchFamily="2" charset="-122"/>
            </a:endParaRPr>
          </a:p>
          <a:p>
            <a:pPr indent="266700" algn="just" eaLnBrk="1" hangingPunct="1">
              <a:lnSpc>
                <a:spcPct val="150000"/>
              </a:lnSpc>
            </a:pPr>
            <a:r>
              <a:rPr lang="en-US" altLang="zh-CN" sz="2800" dirty="0">
                <a:latin typeface="Times New Roman" panose="02020503050405090304" charset="0"/>
                <a:ea typeface="宋体" panose="02010600030101010101" pitchFamily="2" charset="-122"/>
              </a:rPr>
              <a:t>“I’m sorry, Ms. Sara,” I replied. “I have a bit of a sore throat.”</a:t>
            </a:r>
            <a:endParaRPr lang="en-US" altLang="zh-CN" sz="2800" dirty="0">
              <a:latin typeface="Times New Roman" panose="02020503050405090304" charset="0"/>
              <a:ea typeface="宋体" panose="02010600030101010101" pitchFamily="2" charset="-122"/>
            </a:endParaRPr>
          </a:p>
        </p:txBody>
      </p:sp>
      <p:sp>
        <p:nvSpPr>
          <p:cNvPr id="10245" name="文本框 99"/>
          <p:cNvSpPr txBox="1"/>
          <p:nvPr/>
        </p:nvSpPr>
        <p:spPr>
          <a:xfrm>
            <a:off x="332105" y="4311333"/>
            <a:ext cx="10361613" cy="23069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rehearse </a:t>
            </a:r>
            <a:r>
              <a:rPr lang="en-US" altLang="zh-CN" sz="2400" b="1" i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v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认知词汇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排练，演习</a:t>
            </a:r>
            <a:r>
              <a:rPr lang="zh-CN" altLang="en-US" sz="2400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  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 tutor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认知词块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导师；辅导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</a:t>
            </a:r>
            <a:r>
              <a:rPr lang="en-US" altLang="zh-CN" sz="2400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in the presence of</a:t>
            </a:r>
            <a:r>
              <a:rPr lang="en-US" altLang="zh-CN" sz="2400" b="1" dirty="0"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[</a:t>
            </a:r>
            <a:r>
              <a:rPr lang="zh-CN" altLang="en-US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输出词块</a:t>
            </a:r>
            <a:r>
              <a:rPr lang="en-US" altLang="zh-CN" sz="2400" dirty="0">
                <a:solidFill>
                  <a:srgbClr val="1D0DB2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]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在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...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503050405090304" charset="0"/>
                <a:ea typeface="黑体" panose="02010609060101010101" pitchFamily="49" charset="-122"/>
                <a:sym typeface="Wingdings" panose="05000000000000000000" pitchFamily="2" charset="2"/>
              </a:rPr>
              <a:t>面前</a:t>
            </a:r>
            <a:endParaRPr lang="zh-CN" altLang="en-US" sz="2400" dirty="0">
              <a:latin typeface="Times New Roman" panose="02020503050405090304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</a:pPr>
            <a:endParaRPr lang="zh-CN" altLang="zh-CN" sz="2400" dirty="0">
              <a:latin typeface="Times New Roman" panose="02020503050405090304" charset="0"/>
              <a:ea typeface="黑体" panose="02010609060101010101" pitchFamily="49" charset="-122"/>
            </a:endParaRPr>
          </a:p>
        </p:txBody>
      </p:sp>
      <p:grpSp>
        <p:nvGrpSpPr>
          <p:cNvPr id="14339" name="组合 5"/>
          <p:cNvGrpSpPr/>
          <p:nvPr/>
        </p:nvGrpSpPr>
        <p:grpSpPr>
          <a:xfrm>
            <a:off x="101600" y="-197485"/>
            <a:ext cx="5365750" cy="981075"/>
            <a:chOff x="193779" y="40265"/>
            <a:chExt cx="6466453" cy="1183035"/>
          </a:xfrm>
        </p:grpSpPr>
        <p:pic>
          <p:nvPicPr>
            <p:cNvPr id="14342" name="Picture 9" descr="F:\ppt素材\图标\我收集的图标\字体\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077989" y="-2378646"/>
              <a:ext cx="899790" cy="626469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3" name="Picture 6" descr="F:\超棒ppt模板\中国风\中国风物件\maobi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3779" y="40265"/>
              <a:ext cx="985348" cy="9853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4" name="TextBox 2"/>
            <p:cNvSpPr txBox="1"/>
            <p:nvPr/>
          </p:nvSpPr>
          <p:spPr>
            <a:xfrm>
              <a:off x="1585182" y="518524"/>
              <a:ext cx="2674359" cy="7047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en-US" altLang="zh-CN" sz="3200" b="1" dirty="0">
                  <a:solidFill>
                    <a:srgbClr val="FFFFFF"/>
                  </a:solidFill>
                  <a:latin typeface="Times New Roman" panose="02020503050405090304" charset="0"/>
                  <a:ea typeface="楷体" panose="02010609060101010101" pitchFamily="49" charset="-122"/>
                </a:rPr>
                <a:t>Para. 3</a:t>
              </a:r>
              <a:endParaRPr lang="zh-CN" altLang="en-US" sz="3200" b="1" dirty="0">
                <a:solidFill>
                  <a:srgbClr val="FFFFFF"/>
                </a:solidFill>
                <a:latin typeface="Times New Roman" panose="02020503050405090304" charset="0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192895" y="-28575"/>
            <a:ext cx="2999105" cy="686752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053320" y="-160787"/>
            <a:ext cx="1677037" cy="2020067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17780"/>
            <a:ext cx="9192260" cy="6938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l" fontAlgn="auto">
              <a:lnSpc>
                <a:spcPct val="120000"/>
              </a:lnSpc>
            </a:pPr>
            <a:r>
              <a:rPr lang="zh-CN" altLang="en-US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（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4</a:t>
            </a:r>
            <a:r>
              <a:rPr lang="zh-CN" altLang="en-US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）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“I’m sorry, Ms. Sara,” I replied. “I have </a:t>
            </a:r>
            <a:r>
              <a:rPr lang="en-US" altLang="zh-CN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a bit of a </a:t>
            </a:r>
            <a:r>
              <a:rPr lang="en-US" altLang="zh-CN" sz="2800" b="1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sore</a:t>
            </a:r>
            <a:r>
              <a:rPr lang="en-US" altLang="zh-CN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throat.”</a:t>
            </a:r>
            <a:endParaRPr lang="en-US" altLang="zh-CN" sz="2800" kern="2200" dirty="0">
              <a:solidFill>
                <a:schemeClr val="tx1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457200" algn="l" fontAlgn="auto">
              <a:lnSpc>
                <a:spcPct val="50000"/>
              </a:lnSpc>
            </a:pPr>
            <a:endParaRPr lang="en-US" altLang="zh-CN" sz="2800" kern="2200" dirty="0">
              <a:solidFill>
                <a:schemeClr val="tx1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indent="457200" algn="l" fontAlgn="auto">
              <a:lnSpc>
                <a:spcPct val="130000"/>
              </a:lnSpc>
            </a:pPr>
            <a:r>
              <a:rPr lang="zh-CN" altLang="en-US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（</a:t>
            </a:r>
            <a:r>
              <a:rPr lang="en-US" altLang="zh-CN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5</a:t>
            </a:r>
            <a:r>
              <a:rPr lang="zh-CN" altLang="en-US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）</a:t>
            </a:r>
            <a:r>
              <a:rPr lang="en-US" altLang="zh-CN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This was usually the lie I would tell whenever my teacher requested me to practice in front of the class. I always found excuses to avoid doing it because I believed that I was the best and therefore the practice was unnecessary. </a:t>
            </a:r>
            <a:r>
              <a:rPr lang="en-US" altLang="zh-CN" sz="2800" b="1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On one occasion</a:t>
            </a:r>
            <a:r>
              <a:rPr lang="en-US" altLang="zh-CN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, I even told Ms. Sara not to worry too much as I was well prepared for the contest. In fact, I did </a:t>
            </a:r>
            <a:r>
              <a:rPr lang="en-US" altLang="zh-CN" sz="2800" b="1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everything </a:t>
            </a:r>
            <a:r>
              <a:rPr lang="en-US" altLang="zh-CN" sz="2800" b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but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</a:t>
            </a:r>
            <a:r>
              <a:rPr lang="en-US" altLang="zh-CN" sz="2800" kern="2200" dirty="0">
                <a:solidFill>
                  <a:schemeClr val="tx1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pra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ctice my script. I only managed to </a:t>
            </a:r>
            <a:r>
              <a:rPr lang="en-US" altLang="zh-CN" sz="2800" b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glance briefly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through the story the day before the </a:t>
            </a:r>
            <a:r>
              <a:rPr lang="en-US" altLang="zh-CN" sz="2800" b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contest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. As the best storyteller among the students of the local secondary schools, I was too </a:t>
            </a:r>
            <a:r>
              <a:rPr lang="en-US" altLang="zh-CN" sz="2800" b="1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vain</a:t>
            </a:r>
            <a:r>
              <a:rPr lang="en-US" altLang="zh-CN" sz="28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to practice and expected everything to be fine.</a:t>
            </a:r>
            <a:endParaRPr lang="en-US" altLang="zh-CN" sz="28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21445" y="1837055"/>
            <a:ext cx="3341370" cy="5001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sore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疼痛的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On one occasion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一次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but  </a:t>
            </a:r>
            <a:r>
              <a:rPr lang="en-US" altLang="zh-CN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</a:t>
            </a:r>
            <a:r>
              <a:rPr lang="en-US" altLang="zh-CN" sz="24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rep.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除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…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外</a:t>
            </a:r>
            <a:endParaRPr lang="en-US" altLang="zh-CN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glance </a:t>
            </a:r>
            <a:r>
              <a:rPr lang="zh-CN" altLang="en-US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瞥见，扫视</a:t>
            </a:r>
            <a:endParaRPr lang="en-US" altLang="zh-CN" sz="24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briefly 简略地</a:t>
            </a:r>
            <a:endParaRPr lang="en-US" altLang="zh-CN" sz="24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contest </a:t>
            </a:r>
            <a:r>
              <a:rPr lang="zh-CN" altLang="en-US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比赛</a:t>
            </a:r>
            <a:endParaRPr lang="en-US" altLang="zh-CN" sz="24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190000"/>
              </a:lnSpc>
              <a:buFont typeface="+mj-lt"/>
              <a:buAutoNum type="arabicPeriod"/>
            </a:pPr>
            <a:r>
              <a:rPr lang="en-US" altLang="zh-CN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vain </a:t>
            </a:r>
            <a:r>
              <a:rPr lang="zh-CN" altLang="en-US" sz="2400" kern="2200" dirty="0">
                <a:solidFill>
                  <a:srgbClr val="161616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徒劳的，自负的</a:t>
            </a:r>
            <a:endParaRPr lang="zh-CN" altLang="en-US" sz="2400" kern="2200" dirty="0">
              <a:solidFill>
                <a:srgbClr val="161616"/>
              </a:solidFill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387205" y="-28575"/>
            <a:ext cx="2804795" cy="6867525"/>
          </a:xfrm>
          <a:prstGeom prst="rect">
            <a:avLst/>
          </a:prstGeom>
          <a:solidFill>
            <a:srgbClr val="C5E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053320" y="-116972"/>
            <a:ext cx="1677037" cy="2020067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-55245"/>
            <a:ext cx="938720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l" fontAlgn="auto">
              <a:lnSpc>
                <a:spcPct val="200000"/>
              </a:lnSpc>
            </a:pPr>
            <a:r>
              <a:rPr lang="zh-CN" altLang="en-US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（</a:t>
            </a:r>
            <a:r>
              <a:rPr lang="en-US" altLang="zh-CN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6</a:t>
            </a:r>
            <a:r>
              <a:rPr lang="zh-CN" altLang="en-US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）</a:t>
            </a:r>
            <a:r>
              <a:rPr lang="en-US" altLang="zh-CN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The contest was being held in the local community hall. On the day of the contest, the hall was </a:t>
            </a:r>
            <a:r>
              <a:rPr lang="en-US" altLang="zh-CN" sz="2800" b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packed</a:t>
            </a:r>
            <a:r>
              <a:rPr lang="en-US" altLang="zh-CN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. My school teachers and </a:t>
            </a:r>
            <a:r>
              <a:rPr lang="en-US" altLang="zh-CN" sz="2800" b="1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principal</a:t>
            </a:r>
            <a:r>
              <a:rPr lang="en-US" altLang="zh-CN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were there along with many of my classmates and schoolmates. I was the eighth contestant out of twenty in total. Those who spoke before me did </a:t>
            </a:r>
            <a:r>
              <a:rPr lang="en-US" altLang="zh-CN" sz="2800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extremely </a:t>
            </a:r>
            <a:r>
              <a:rPr lang="en-US" altLang="zh-CN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well. </a:t>
            </a:r>
            <a:r>
              <a:rPr lang="en-US" altLang="zh-CN" sz="2800" b="1" kern="2200" dirty="0">
                <a:solidFill>
                  <a:srgbClr val="FF0000"/>
                </a:solidFill>
                <a:effectLst/>
                <a:latin typeface="Times New Roman Bold" panose="02020503050405090304" charset="0"/>
                <a:ea typeface="宋体" panose="02010600030101010101" pitchFamily="2" charset="-122"/>
                <a:cs typeface="Times New Roman Bold" panose="02020503050405090304" charset="0"/>
                <a:sym typeface="Arial" panose="020B0604020202090204" pitchFamily="34" charset="0"/>
              </a:rPr>
              <a:t>On seeing</a:t>
            </a:r>
            <a:r>
              <a:rPr lang="en-US" altLang="zh-CN" sz="2800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their fascinating and outstanding performance, I began to lose confidence in myself. </a:t>
            </a:r>
            <a:r>
              <a:rPr lang="en-US" altLang="zh-CN" sz="2800" i="1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My palms </a:t>
            </a:r>
            <a:r>
              <a:rPr lang="en-US" altLang="zh-CN" sz="2800" i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sweated heavily</a:t>
            </a:r>
            <a:r>
              <a:rPr lang="en-US" altLang="zh-CN" sz="2800" i="1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 and I started to </a:t>
            </a:r>
            <a:r>
              <a:rPr lang="en-US" altLang="zh-CN" sz="2800" i="1" kern="2200" dirty="0">
                <a:solidFill>
                  <a:srgbClr val="FF0000"/>
                </a:solidFill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feel nervous</a:t>
            </a:r>
            <a:r>
              <a:rPr lang="en-US" altLang="zh-CN" sz="2800" i="1" kern="2200" dirty="0">
                <a:effectLst/>
                <a:latin typeface="Times New Roman" panose="02020503050405090304" charset="0"/>
                <a:ea typeface="宋体" panose="02010600030101010101" pitchFamily="2" charset="-122"/>
                <a:sym typeface="Arial" panose="020B0604020202090204" pitchFamily="34" charset="0"/>
              </a:rPr>
              <a:t>.</a:t>
            </a:r>
            <a:endParaRPr lang="en-US" altLang="zh-CN" sz="2800" i="1" kern="2200" dirty="0">
              <a:effectLst/>
              <a:latin typeface="Times New Roman" panose="02020503050405090304" charset="0"/>
              <a:ea typeface="宋体" panose="02010600030101010101" pitchFamily="2" charset="-122"/>
              <a:sym typeface="Arial" panose="020B060402020209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63990" y="2387600"/>
            <a:ext cx="33413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pack v.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打包，挤满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  <a:p>
            <a:pPr marL="342900" indent="-342900" algn="ctr" fontAlgn="auto">
              <a:lnSpc>
                <a:spcPct val="200000"/>
              </a:lnSpc>
              <a:buFont typeface="+mj-lt"/>
              <a:buAutoNum type="arabicPeriod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principal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90204" pitchFamily="34" charset="0"/>
                <a:ea typeface="微软雅黑" panose="020B0503020204020204" charset="-122"/>
                <a:sym typeface="Arial" panose="020B0604020202090204" pitchFamily="34" charset="0"/>
              </a:rPr>
              <a:t>校长</a:t>
            </a: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90204" pitchFamily="34" charset="0"/>
              <a:ea typeface="微软雅黑" panose="020B0503020204020204" charset="-122"/>
              <a:sym typeface="Arial" panose="020B060402020209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random/>
      </p:transition>
    </mc:Choice>
    <mc:Fallback>
      <p:transition spd="slow" advClick="0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04" name="矩形 57"/>
          <p:cNvSpPr/>
          <p:nvPr/>
        </p:nvSpPr>
        <p:spPr>
          <a:xfrm>
            <a:off x="760663" y="701318"/>
            <a:ext cx="6062980" cy="645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sng" strike="noStrike" kern="1200" cap="none" spc="0" normalizeH="0" baseline="0" noProof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 Regular" panose="02020503050405090304" charset="0"/>
                <a:ea typeface="华康少女文字W5"/>
                <a:cs typeface="Times New Roman Regular" panose="02020503050405090304" charset="0"/>
              </a:rPr>
              <a:t>Reading for basic</a:t>
            </a:r>
            <a:r>
              <a:rPr kumimoji="0" lang="zh-CN" altLang="en-US" sz="3600" b="1" i="0" u="sng" strike="noStrike" kern="1200" cap="none" spc="0" normalizeH="0" baseline="0" noProof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 Regular" panose="02020503050405090304" charset="0"/>
                <a:ea typeface="华康少女文字W5"/>
                <a:cs typeface="Times New Roman Regular" panose="02020503050405090304" charset="0"/>
              </a:rPr>
              <a:t> </a:t>
            </a:r>
            <a:r>
              <a:rPr kumimoji="0" lang="en-US" altLang="zh-CN" sz="3600" b="1" i="0" u="sng" strike="noStrike" kern="1200" cap="none" spc="0" normalizeH="0" baseline="0" noProof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 Regular" panose="02020503050405090304" charset="0"/>
                <a:ea typeface="华康少女文字W5"/>
                <a:cs typeface="Times New Roman Regular" panose="02020503050405090304" charset="0"/>
              </a:rPr>
              <a:t>information</a:t>
            </a:r>
            <a:endParaRPr kumimoji="0" lang="en-US" altLang="zh-CN" sz="3600" b="1" i="0" u="sng" strike="noStrike" kern="1200" cap="none" spc="0" normalizeH="0" baseline="0" noProof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 Regular" panose="02020503050405090304" charset="0"/>
              <a:ea typeface="华康少女文字W5"/>
              <a:cs typeface="Times New Roman Regular" panose="0202050305040509030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281430" y="1741698"/>
            <a:ext cx="3481705" cy="4067701"/>
            <a:chOff x="6192" y="2661"/>
            <a:chExt cx="5260" cy="4368"/>
          </a:xfrm>
          <a:solidFill>
            <a:schemeClr val="accent6">
              <a:lumMod val="40000"/>
              <a:lumOff val="60000"/>
            </a:schemeClr>
          </a:solidFill>
        </p:grpSpPr>
        <p:grpSp>
          <p:nvGrpSpPr>
            <p:cNvPr id="12289" name="组合 26"/>
            <p:cNvGrpSpPr/>
            <p:nvPr/>
          </p:nvGrpSpPr>
          <p:grpSpPr>
            <a:xfrm>
              <a:off x="6192" y="2661"/>
              <a:ext cx="5217" cy="755"/>
              <a:chOff x="576695" y="3468534"/>
              <a:chExt cx="1522063" cy="1140410"/>
            </a:xfrm>
            <a:grpFill/>
          </p:grpSpPr>
          <p:sp>
            <p:nvSpPr>
              <p:cNvPr id="12290" name="圆角矩形 6"/>
              <p:cNvSpPr/>
              <p:nvPr/>
            </p:nvSpPr>
            <p:spPr>
              <a:xfrm>
                <a:off x="633538" y="3468534"/>
                <a:ext cx="1430123" cy="987500"/>
              </a:xfrm>
              <a:prstGeom prst="roundRect">
                <a:avLst>
                  <a:gd name="adj" fmla="val 10568"/>
                </a:avLst>
              </a:prstGeom>
              <a:grpFill/>
              <a:ln w="25400">
                <a:solidFill>
                  <a:schemeClr val="accent1"/>
                </a:solidFill>
              </a:ln>
              <a:effectLst>
                <a:outerShdw blurRad="225425" dist="38100" dir="5220000" algn="ctr">
                  <a:srgbClr val="000000">
                    <a:alpha val="33000"/>
                  </a:srgbClr>
                </a:outerShdw>
              </a:effectLst>
              <a:scene3d>
                <a:camera prst="orthographicFront"/>
                <a:lightRig rig="flat" dir="t"/>
              </a:scene3d>
              <a:sp3d contourW="19050">
                <a:bevelT prst="convex"/>
                <a:bevelB w="0" h="0"/>
                <a:contourClr>
                  <a:srgbClr val="AFEAFF"/>
                </a:contourClr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ctr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0000"/>
                  </a:buClr>
                  <a:buSzPct val="70000"/>
                  <a:buFont typeface="Wingdings" panose="05000000000000000000" pitchFamily="2" charset="2"/>
                  <a:buChar char="u"/>
                  <a:defRPr/>
                </a:pP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12291" name="矩形 14"/>
              <p:cNvSpPr/>
              <p:nvPr/>
            </p:nvSpPr>
            <p:spPr>
              <a:xfrm>
                <a:off x="576695" y="3662642"/>
                <a:ext cx="1522063" cy="946302"/>
              </a:xfrm>
              <a:prstGeom prst="rect">
                <a:avLst/>
              </a:prstGeom>
              <a:grpFill/>
              <a:ln>
                <a:solidFill>
                  <a:schemeClr val="accent1"/>
                </a:solidFill>
                <a:miter lim="800000"/>
              </a:ln>
            </p:spPr>
            <p:txBody>
              <a:bodyPr anchor="ctr" anchorCtr="0">
                <a:spAutoFit/>
              </a:bodyPr>
              <a:lstStyle>
                <a:lvl1pPr marL="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5pPr>
              </a:lstStyle>
              <a:p>
                <a:pPr marL="0" lvl="0" indent="0" algn="ctr" fontAlgn="ctr">
                  <a:buClr>
                    <a:srgbClr val="FF0000"/>
                  </a:buClr>
                  <a:buSzPct val="70000"/>
                </a:pPr>
                <a:r>
                  <a:rPr lang="en-US" altLang="zh-CN" sz="3200" b="1">
                    <a:solidFill>
                      <a:srgbClr val="FF0000"/>
                    </a:solidFill>
                    <a:latin typeface="Bookman Old Style" pitchFamily="18" charset="0"/>
                    <a:ea typeface="华康少女文字W5"/>
                  </a:rPr>
                  <a:t>when</a:t>
                </a:r>
                <a:endParaRPr lang="en-US" altLang="zh-CN" sz="3200" b="1">
                  <a:solidFill>
                    <a:srgbClr val="FF0000"/>
                  </a:solidFill>
                  <a:latin typeface="Bookman Old Style" pitchFamily="18" charset="0"/>
                  <a:ea typeface="华康少女文字W5"/>
                </a:endParaRPr>
              </a:p>
            </p:txBody>
          </p:sp>
        </p:grpSp>
        <p:grpSp>
          <p:nvGrpSpPr>
            <p:cNvPr id="12295" name="组合 26"/>
            <p:cNvGrpSpPr/>
            <p:nvPr/>
          </p:nvGrpSpPr>
          <p:grpSpPr>
            <a:xfrm>
              <a:off x="6230" y="5001"/>
              <a:ext cx="5217" cy="751"/>
              <a:chOff x="542029" y="3468534"/>
              <a:chExt cx="1522063" cy="1137763"/>
            </a:xfrm>
            <a:grpFill/>
          </p:grpSpPr>
          <p:sp>
            <p:nvSpPr>
              <p:cNvPr id="12296" name="圆角矩形 19"/>
              <p:cNvSpPr/>
              <p:nvPr/>
            </p:nvSpPr>
            <p:spPr>
              <a:xfrm>
                <a:off x="593204" y="3468534"/>
                <a:ext cx="1470447" cy="987726"/>
              </a:xfrm>
              <a:prstGeom prst="roundRect">
                <a:avLst>
                  <a:gd name="adj" fmla="val 10568"/>
                </a:avLst>
              </a:prstGeom>
              <a:grpFill/>
              <a:ln w="25400">
                <a:solidFill>
                  <a:schemeClr val="accent1"/>
                </a:solidFill>
              </a:ln>
              <a:effectLst>
                <a:outerShdw blurRad="225425" dist="38100" dir="5220000" algn="ctr">
                  <a:srgbClr val="000000">
                    <a:alpha val="33000"/>
                  </a:srgbClr>
                </a:outerShdw>
              </a:effectLst>
              <a:scene3d>
                <a:camera prst="orthographicFront"/>
                <a:lightRig rig="flat" dir="t"/>
              </a:scene3d>
              <a:sp3d contourW="19050">
                <a:bevelT prst="convex"/>
                <a:bevelB w="0" h="0"/>
                <a:contourClr>
                  <a:srgbClr val="AFEAFF"/>
                </a:contourClr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ctr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0000"/>
                  </a:buClr>
                  <a:buSzPct val="70000"/>
                  <a:buFont typeface="Wingdings" panose="05000000000000000000" pitchFamily="2" charset="2"/>
                  <a:buChar char="u"/>
                  <a:defRPr/>
                </a:pP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12297" name="矩形 14"/>
              <p:cNvSpPr/>
              <p:nvPr/>
            </p:nvSpPr>
            <p:spPr>
              <a:xfrm>
                <a:off x="542029" y="3657423"/>
                <a:ext cx="1522063" cy="948874"/>
              </a:xfrm>
              <a:prstGeom prst="rect">
                <a:avLst/>
              </a:prstGeom>
              <a:grpFill/>
              <a:ln>
                <a:solidFill>
                  <a:schemeClr val="accent1"/>
                </a:solidFill>
                <a:miter lim="800000"/>
              </a:ln>
            </p:spPr>
            <p:txBody>
              <a:bodyPr anchor="ctr" anchorCtr="0">
                <a:spAutoFit/>
              </a:bodyPr>
              <a:lstStyle>
                <a:lvl1pPr marL="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5pPr>
              </a:lstStyle>
              <a:p>
                <a:pPr marL="0" lvl="0" indent="0" algn="ctr" fontAlgn="ctr">
                  <a:buClr>
                    <a:srgbClr val="FF0000"/>
                  </a:buClr>
                  <a:buSzPct val="70000"/>
                </a:pPr>
                <a:r>
                  <a:rPr lang="en-US" altLang="zh-CN" sz="3200" b="1">
                    <a:solidFill>
                      <a:srgbClr val="FF0000"/>
                    </a:solidFill>
                    <a:latin typeface="Bookman Old Style" pitchFamily="18" charset="0"/>
                    <a:ea typeface="华康少女文字W5"/>
                  </a:rPr>
                  <a:t>who</a:t>
                </a:r>
                <a:endParaRPr lang="en-US" altLang="zh-CN" sz="3200" b="1">
                  <a:solidFill>
                    <a:srgbClr val="FF0000"/>
                  </a:solidFill>
                  <a:latin typeface="Bookman Old Style" pitchFamily="18" charset="0"/>
                  <a:ea typeface="华康少女文字W5"/>
                </a:endParaRPr>
              </a:p>
            </p:txBody>
          </p:sp>
        </p:grpSp>
        <p:grpSp>
          <p:nvGrpSpPr>
            <p:cNvPr id="12298" name="组合 26"/>
            <p:cNvGrpSpPr/>
            <p:nvPr/>
          </p:nvGrpSpPr>
          <p:grpSpPr>
            <a:xfrm>
              <a:off x="6235" y="6273"/>
              <a:ext cx="5217" cy="756"/>
              <a:chOff x="559897" y="3468534"/>
              <a:chExt cx="1522063" cy="1144355"/>
            </a:xfrm>
            <a:grpFill/>
          </p:grpSpPr>
          <p:sp>
            <p:nvSpPr>
              <p:cNvPr id="12299" name="圆角矩形 19"/>
              <p:cNvSpPr/>
              <p:nvPr/>
            </p:nvSpPr>
            <p:spPr>
              <a:xfrm>
                <a:off x="593204" y="3468534"/>
                <a:ext cx="1470447" cy="987726"/>
              </a:xfrm>
              <a:prstGeom prst="roundRect">
                <a:avLst>
                  <a:gd name="adj" fmla="val 10568"/>
                </a:avLst>
              </a:prstGeom>
              <a:grpFill/>
              <a:ln w="25400">
                <a:solidFill>
                  <a:schemeClr val="accent1"/>
                </a:solidFill>
              </a:ln>
              <a:effectLst>
                <a:outerShdw blurRad="225425" dist="38100" dir="5220000" algn="ctr">
                  <a:srgbClr val="000000">
                    <a:alpha val="33000"/>
                  </a:srgbClr>
                </a:outerShdw>
              </a:effectLst>
              <a:scene3d>
                <a:camera prst="orthographicFront"/>
                <a:lightRig rig="flat" dir="t"/>
              </a:scene3d>
              <a:sp3d contourW="19050">
                <a:bevelT prst="convex"/>
                <a:bevelB w="0" h="0"/>
                <a:contourClr>
                  <a:srgbClr val="AFEAFF"/>
                </a:contourClr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ctr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0000"/>
                  </a:buClr>
                  <a:buSzPct val="70000"/>
                  <a:buFont typeface="Wingdings" panose="05000000000000000000" pitchFamily="2" charset="2"/>
                  <a:buChar char="u"/>
                  <a:defRPr/>
                </a:pP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12300" name="矩形 14"/>
              <p:cNvSpPr/>
              <p:nvPr/>
            </p:nvSpPr>
            <p:spPr>
              <a:xfrm>
                <a:off x="559897" y="3664016"/>
                <a:ext cx="1522063" cy="948873"/>
              </a:xfrm>
              <a:prstGeom prst="rect">
                <a:avLst/>
              </a:prstGeom>
              <a:grpFill/>
              <a:ln>
                <a:solidFill>
                  <a:schemeClr val="accent1"/>
                </a:solidFill>
                <a:miter lim="800000"/>
              </a:ln>
            </p:spPr>
            <p:txBody>
              <a:bodyPr anchor="ctr" anchorCtr="0">
                <a:spAutoFit/>
              </a:bodyPr>
              <a:lstStyle>
                <a:lvl1pPr marL="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5pPr>
              </a:lstStyle>
              <a:p>
                <a:pPr marL="0" lvl="0" indent="0" algn="ctr" fontAlgn="ctr">
                  <a:buClr>
                    <a:srgbClr val="FF0000"/>
                  </a:buClr>
                  <a:buSzPct val="70000"/>
                </a:pPr>
                <a:r>
                  <a:rPr lang="en-US" altLang="zh-CN" sz="3200" b="1">
                    <a:solidFill>
                      <a:srgbClr val="FF0000"/>
                    </a:solidFill>
                    <a:latin typeface="Bookman Old Style" pitchFamily="18" charset="0"/>
                    <a:ea typeface="华康少女文字W5"/>
                  </a:rPr>
                  <a:t>what</a:t>
                </a:r>
                <a:endParaRPr lang="en-US" altLang="zh-CN" sz="3200" b="1">
                  <a:solidFill>
                    <a:srgbClr val="FF0000"/>
                  </a:solidFill>
                  <a:latin typeface="Bookman Old Style" pitchFamily="18" charset="0"/>
                  <a:ea typeface="华康少女文字W5"/>
                </a:endParaRPr>
              </a:p>
            </p:txBody>
          </p:sp>
        </p:grpSp>
        <p:grpSp>
          <p:nvGrpSpPr>
            <p:cNvPr id="2" name="组合 26"/>
            <p:cNvGrpSpPr/>
            <p:nvPr/>
          </p:nvGrpSpPr>
          <p:grpSpPr>
            <a:xfrm>
              <a:off x="6192" y="3824"/>
              <a:ext cx="5217" cy="755"/>
              <a:chOff x="576695" y="3468534"/>
              <a:chExt cx="1522063" cy="1140410"/>
            </a:xfrm>
            <a:grpFill/>
          </p:grpSpPr>
          <p:sp>
            <p:nvSpPr>
              <p:cNvPr id="3" name="圆角矩形 6"/>
              <p:cNvSpPr/>
              <p:nvPr/>
            </p:nvSpPr>
            <p:spPr>
              <a:xfrm>
                <a:off x="633538" y="3468534"/>
                <a:ext cx="1430123" cy="987500"/>
              </a:xfrm>
              <a:prstGeom prst="roundRect">
                <a:avLst>
                  <a:gd name="adj" fmla="val 10568"/>
                </a:avLst>
              </a:prstGeom>
              <a:grpFill/>
              <a:ln w="25400">
                <a:solidFill>
                  <a:schemeClr val="accent1"/>
                </a:solidFill>
              </a:ln>
              <a:effectLst>
                <a:outerShdw blurRad="225425" dist="38100" dir="5220000" algn="ctr">
                  <a:srgbClr val="000000">
                    <a:alpha val="33000"/>
                  </a:srgbClr>
                </a:outerShdw>
              </a:effectLst>
              <a:scene3d>
                <a:camera prst="orthographicFront"/>
                <a:lightRig rig="flat" dir="t"/>
              </a:scene3d>
              <a:sp3d contourW="19050">
                <a:bevelT prst="convex"/>
                <a:bevelB w="0" h="0"/>
                <a:contourClr>
                  <a:srgbClr val="AFEAFF"/>
                </a:contourClr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ctr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0000"/>
                  </a:buClr>
                  <a:buSzPct val="70000"/>
                  <a:buFont typeface="Wingdings" panose="05000000000000000000" pitchFamily="2" charset="2"/>
                  <a:buChar char="u"/>
                  <a:defRPr/>
                </a:pP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4" name="矩形 14"/>
              <p:cNvSpPr/>
              <p:nvPr/>
            </p:nvSpPr>
            <p:spPr>
              <a:xfrm>
                <a:off x="576695" y="3662642"/>
                <a:ext cx="1522063" cy="946302"/>
              </a:xfrm>
              <a:prstGeom prst="rect">
                <a:avLst/>
              </a:prstGeom>
              <a:grpFill/>
              <a:ln>
                <a:solidFill>
                  <a:schemeClr val="accent1"/>
                </a:solidFill>
                <a:miter lim="800000"/>
              </a:ln>
            </p:spPr>
            <p:txBody>
              <a:bodyPr anchor="ctr" anchorCtr="0">
                <a:spAutoFit/>
              </a:bodyPr>
              <a:lstStyle>
                <a:lvl1pPr marL="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90204" pitchFamily="34" charset="0"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90204" pitchFamily="34" charset="0"/>
                    <a:ea typeface="宋体" panose="02010600030101010101" pitchFamily="2" charset="-122"/>
                  </a:defRPr>
                </a:lvl5pPr>
              </a:lstStyle>
              <a:p>
                <a:pPr marL="0" lvl="0" indent="0" algn="ctr" fontAlgn="ctr">
                  <a:buClr>
                    <a:srgbClr val="FF0000"/>
                  </a:buClr>
                  <a:buSzPct val="70000"/>
                </a:pPr>
                <a:r>
                  <a:rPr lang="en-US" altLang="zh-CN" sz="3200" b="1">
                    <a:solidFill>
                      <a:srgbClr val="FF0000"/>
                    </a:solidFill>
                    <a:latin typeface="Bookman Old Style" pitchFamily="18" charset="0"/>
                    <a:ea typeface="华康少女文字W5"/>
                  </a:rPr>
                  <a:t>where</a:t>
                </a:r>
                <a:endParaRPr lang="en-US" altLang="zh-CN" sz="3200" b="1">
                  <a:solidFill>
                    <a:srgbClr val="FF0000"/>
                  </a:solidFill>
                  <a:latin typeface="Bookman Old Style" pitchFamily="18" charset="0"/>
                  <a:ea typeface="华康少女文字W5"/>
                </a:endParaRPr>
              </a:p>
            </p:txBody>
          </p:sp>
        </p:grpSp>
      </p:grpSp>
      <p:sp>
        <p:nvSpPr>
          <p:cNvPr id="7" name="文本框 6"/>
          <p:cNvSpPr txBox="1"/>
          <p:nvPr/>
        </p:nvSpPr>
        <p:spPr>
          <a:xfrm>
            <a:off x="5332095" y="1838960"/>
            <a:ext cx="5974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 Regular" panose="02020503050405090304" charset="0"/>
                <a:cs typeface="Times New Roman Regular" panose="02020503050405090304" charset="0"/>
              </a:rPr>
              <a:t>When I was in secondary school</a:t>
            </a:r>
            <a:endParaRPr lang="en-US" altLang="zh-CN" sz="3200">
              <a:solidFill>
                <a:srgbClr val="FF0000"/>
              </a:solidFill>
              <a:latin typeface="Times New Roman Regular" panose="02020503050405090304" charset="0"/>
              <a:cs typeface="Times New Roman Regular" panose="0202050305040509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32095" y="2934335"/>
            <a:ext cx="7049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 Regular" panose="02020503050405090304" charset="0"/>
                <a:cs typeface="Times New Roman Regular" panose="02020503050405090304" charset="0"/>
              </a:rPr>
              <a:t>at school/ at the stage of a speech contest</a:t>
            </a:r>
            <a:endParaRPr lang="en-US" altLang="zh-CN" sz="3200">
              <a:solidFill>
                <a:srgbClr val="FF0000"/>
              </a:solidFill>
              <a:latin typeface="Times New Roman Regular" panose="02020503050405090304" charset="0"/>
              <a:cs typeface="Times New Roman Regular" panose="0202050305040509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32095" y="4029710"/>
            <a:ext cx="65716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 Regular" panose="02020503050405090304" charset="0"/>
                <a:cs typeface="Times New Roman Regular" panose="02020503050405090304" charset="0"/>
                <a:sym typeface="Arial" panose="020B0604020202090204" pitchFamily="34" charset="0"/>
              </a:rPr>
              <a:t>Ms. Sara</a:t>
            </a:r>
            <a:r>
              <a:rPr lang="en-US" altLang="zh-CN" sz="3200">
                <a:solidFill>
                  <a:srgbClr val="FF0000"/>
                </a:solidFill>
                <a:latin typeface="Times New Roman Regular" panose="02020503050405090304" charset="0"/>
                <a:cs typeface="Times New Roman Regular" panose="02020503050405090304" charset="0"/>
              </a:rPr>
              <a:t> and “I” </a:t>
            </a:r>
            <a:endParaRPr lang="en-US" altLang="zh-CN" sz="3200">
              <a:solidFill>
                <a:srgbClr val="FF0000"/>
              </a:solidFill>
              <a:latin typeface="Times New Roman Regular" panose="02020503050405090304" charset="0"/>
              <a:cs typeface="Times New Roman Regular" panose="0202050305040509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32095" y="5105400"/>
            <a:ext cx="67360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 Regular" panose="02020503050405090304" charset="0"/>
                <a:cs typeface="Times New Roman Regular" panose="02020503050405090304" charset="0"/>
              </a:rPr>
              <a:t>I was going to take part in a storytelling contest again after winning championship for the past two years</a:t>
            </a:r>
            <a:endParaRPr lang="en-US" altLang="zh-CN" sz="3200">
              <a:solidFill>
                <a:srgbClr val="FF0000"/>
              </a:solidFill>
              <a:latin typeface="Times New Roman Regular" panose="02020503050405090304" charset="0"/>
              <a:cs typeface="Times New Roman Regular" panose="0202050305040509030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1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1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1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14.xml><?xml version="1.0" encoding="utf-8"?>
<p:tagLst xmlns:p="http://schemas.openxmlformats.org/presentationml/2006/main">
  <p:tag name="KSO_WM_UNIT_TABLE_BEAUTIFY" val="smartTable{15c0b69b-f7f3-4ad8-9bbe-a4693b5aa88c}"/>
  <p:tag name="TABLE_ENDDRAG_ORIGIN_RECT" val="934*84"/>
  <p:tag name="TABLE_ENDDRAG_RECT" val="7*418*934*84"/>
</p:tagLst>
</file>

<file path=ppt/tags/tag15.xml><?xml version="1.0" encoding="utf-8"?>
<p:tagLst xmlns:p="http://schemas.openxmlformats.org/presentationml/2006/main">
  <p:tag name="KSO_WM_UNIT_TABLE_BEAUTIFY" val="smartTable{786d150a-6568-4786-ae47-074f5ad9aba2}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7601</Words>
  <Application>WPS 演示</Application>
  <PresentationFormat>宽屏</PresentationFormat>
  <Paragraphs>303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53" baseType="lpstr">
      <vt:lpstr>Arial</vt:lpstr>
      <vt:lpstr>方正书宋_GBK</vt:lpstr>
      <vt:lpstr>Wingdings</vt:lpstr>
      <vt:lpstr>幼圆</vt:lpstr>
      <vt:lpstr>华文宋体</vt:lpstr>
      <vt:lpstr>微软雅黑</vt:lpstr>
      <vt:lpstr>汉仪旗黑</vt:lpstr>
      <vt:lpstr>方正清刻本悦宋简体</vt:lpstr>
      <vt:lpstr>Times New Roman</vt:lpstr>
      <vt:lpstr>冬青黑体简体中文</vt:lpstr>
      <vt:lpstr>宋体</vt:lpstr>
      <vt:lpstr>汉仪书宋二KW</vt:lpstr>
      <vt:lpstr>Calibri</vt:lpstr>
      <vt:lpstr>华文楷体</vt:lpstr>
      <vt:lpstr>楷体</vt:lpstr>
      <vt:lpstr>黑体</vt:lpstr>
      <vt:lpstr>汉仪楷体KW</vt:lpstr>
      <vt:lpstr>Times New Roman Bold</vt:lpstr>
      <vt:lpstr>Times New Roman Regular</vt:lpstr>
      <vt:lpstr>华康少女文字W5</vt:lpstr>
      <vt:lpstr>Thonburi</vt:lpstr>
      <vt:lpstr>Bookman Old Style</vt:lpstr>
      <vt:lpstr>Wingdings</vt:lpstr>
      <vt:lpstr>Helvetica Neue</vt:lpstr>
      <vt:lpstr>宋体</vt:lpstr>
      <vt:lpstr>Arial Unicode MS</vt:lpstr>
      <vt:lpstr>Calibri Light</vt:lpstr>
      <vt:lpstr>汉仪中黑KW</vt:lpstr>
      <vt:lpstr>苹方-简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日系卡通</dc:title>
  <dc:creator>第一PPT</dc:creator>
  <cp:keywords>www.1ppt.com</cp:keywords>
  <dc:description>www.1ppt.com</dc:description>
  <cp:lastModifiedBy>linjunyan</cp:lastModifiedBy>
  <cp:revision>59</cp:revision>
  <dcterms:created xsi:type="dcterms:W3CDTF">2022-05-16T07:10:39Z</dcterms:created>
  <dcterms:modified xsi:type="dcterms:W3CDTF">2022-05-16T07:10:39Z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2052-4.1.2.6545</vt:lpwstr>
  </property>
  <property fmtid="{D5CDD505-2E9C-101B-9397-08002B2CF9AE}" pid="3" name="ICV">
    <vt:lpwstr>B1738938817845CAAEFA69C722F62226</vt:lpwstr>
  </property>
</Properties>
</file>