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73" r:id="rId3"/>
    <p:sldId id="374" r:id="rId4"/>
    <p:sldId id="395" r:id="rId5"/>
    <p:sldId id="396" r:id="rId6"/>
    <p:sldId id="375" r:id="rId7"/>
    <p:sldId id="394" r:id="rId8"/>
    <p:sldId id="377" r:id="rId9"/>
    <p:sldId id="393" r:id="rId10"/>
    <p:sldId id="378" r:id="rId11"/>
    <p:sldId id="379" r:id="rId12"/>
    <p:sldId id="380" r:id="rId13"/>
    <p:sldId id="381" r:id="rId14"/>
    <p:sldId id="397" r:id="rId15"/>
    <p:sldId id="398" r:id="rId16"/>
    <p:sldId id="399" r:id="rId17"/>
    <p:sldId id="382" r:id="rId18"/>
    <p:sldId id="384" r:id="rId19"/>
    <p:sldId id="385" r:id="rId20"/>
    <p:sldId id="386" r:id="rId21"/>
    <p:sldId id="387" r:id="rId22"/>
    <p:sldId id="383" r:id="rId23"/>
    <p:sldId id="400" r:id="rId24"/>
    <p:sldId id="391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5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6FFE8-F555-4348-BCF5-58868F501DC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AD33A39-5043-46C9-BAED-5763810339D4}" cxnId="{6D9852DA-3194-4A4C-92D3-C6753F7B688E}" type="parTrans">
      <dgm:prSet/>
      <dgm:spPr/>
      <dgm:t>
        <a:bodyPr/>
        <a:lstStyle/>
        <a:p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860FC7D3-26C6-42A4-AFEE-79B0554791FF}">
      <dgm:prSet phldrT="[文本]"/>
      <dgm:spPr/>
      <dgm:t>
        <a:bodyPr/>
        <a:lstStyle/>
        <a:p>
          <a:r>
            <a:rPr lang="zh-CN" altLang="en-US" b="1">
              <a:solidFill>
                <a:schemeClr val="tx1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滥用化肥、农药</a:t>
          </a:r>
        </a:p>
      </dgm:t>
    </dgm:pt>
    <dgm:pt modelId="{FDFC9EC0-D1A6-40E8-B570-CC7ACD6569B8}" cxnId="{6257CFFA-A1C9-4315-A22B-830C1EC1DB37}" type="parTrans">
      <dgm:prSet/>
      <dgm:spPr/>
      <dgm:t>
        <a:bodyPr/>
        <a:lstStyle/>
        <a:p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6C348AF-31CB-4EA9-9D68-12F5F806F96C}">
      <dgm:prSet phldrT="[文本]"/>
      <dgm:spPr/>
      <dgm:t>
        <a:bodyPr/>
        <a:lstStyle/>
        <a:p>
          <a:r>
            <a:rPr lang="zh-CN" altLang="en-US" b="1">
              <a:solidFill>
                <a:schemeClr val="tx1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土壤板结</a:t>
          </a:r>
        </a:p>
      </dgm:t>
    </dgm:pt>
    <dgm:pt modelId="{4C70CB4D-0986-4F6B-9B2B-E68EF414AD6C}" cxnId="{6257CFFA-A1C9-4315-A22B-830C1EC1DB37}" type="sibTrans">
      <dgm:prSet/>
      <dgm:spPr/>
      <dgm:t>
        <a:bodyPr/>
        <a:lstStyle/>
        <a:p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FC33C79-5636-453D-B282-D902A7A1E228}" cxnId="{F515849F-E712-4DDF-A7E5-3EAF4FC7638E}" type="parTrans">
      <dgm:prSet/>
      <dgm:spPr/>
      <dgm:t>
        <a:bodyPr/>
        <a:lstStyle/>
        <a:p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03DFBBA-BEBF-4E7C-A890-227E95FD48A0}">
      <dgm:prSet phldrT="[文本]"/>
      <dgm:spPr/>
      <dgm:t>
        <a:bodyPr/>
        <a:lstStyle/>
        <a:p>
          <a:r>
            <a:rPr lang="zh-CN" altLang="en-US" b="1">
              <a:solidFill>
                <a:schemeClr val="tx1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水体富营养化</a:t>
          </a:r>
        </a:p>
      </dgm:t>
    </dgm:pt>
    <dgm:pt modelId="{5B28C048-9DF2-4D02-B593-039841C47708}" cxnId="{F515849F-E712-4DDF-A7E5-3EAF4FC7638E}" type="sibTrans">
      <dgm:prSet/>
      <dgm:spPr/>
      <dgm:t>
        <a:bodyPr/>
        <a:lstStyle/>
        <a:p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82DBB443-FC11-4A53-A3C3-A19F6518F708}" cxnId="{F523C9AD-E2A8-46FE-BC42-CE661C4BDEBE}" type="parTrans">
      <dgm:prSet/>
      <dgm:spPr/>
      <dgm:t>
        <a:bodyPr/>
        <a:lstStyle/>
        <a:p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B878E6A4-4DCD-4FE8-97F4-5F26C1F45A6B}">
      <dgm:prSet phldrT="[文本]"/>
      <dgm:spPr/>
      <dgm:t>
        <a:bodyPr/>
        <a:lstStyle/>
        <a:p>
          <a:r>
            <a:rPr lang="zh-CN" altLang="en-US" b="1">
              <a:solidFill>
                <a:schemeClr val="tx1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土壤农作物农药残留</a:t>
          </a:r>
        </a:p>
      </dgm:t>
    </dgm:pt>
    <dgm:pt modelId="{C7F618B4-76F2-42FF-BC30-504FF03A11A5}" cxnId="{F523C9AD-E2A8-46FE-BC42-CE661C4BDEBE}" type="sibTrans">
      <dgm:prSet/>
      <dgm:spPr/>
      <dgm:t>
        <a:bodyPr/>
        <a:lstStyle/>
        <a:p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C3F286E-CE1A-4970-B38D-C798C4F4C22F}" cxnId="{66275013-B6A6-4AE4-BA2B-48A96C01BF63}" type="parTrans">
      <dgm:prSet/>
      <dgm:spPr/>
      <dgm:t>
        <a:bodyPr/>
        <a:lstStyle/>
        <a:p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6E72989-3202-439D-86C8-FFACE29658CB}">
      <dgm:prSet phldrT="[文本]"/>
      <dgm:spPr/>
      <dgm:t>
        <a:bodyPr/>
        <a:lstStyle/>
        <a:p>
          <a:r>
            <a:rPr lang="zh-CN" altLang="en-US" b="1">
              <a:solidFill>
                <a:schemeClr val="tx1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大气、地表水、地下水污染</a:t>
          </a:r>
        </a:p>
      </dgm:t>
    </dgm:pt>
    <dgm:pt modelId="{C8575CE3-5D78-4E15-A656-86FD4FBE97B7}" cxnId="{66275013-B6A6-4AE4-BA2B-48A96C01BF63}" type="sibTrans">
      <dgm:prSet/>
      <dgm:spPr/>
      <dgm:t>
        <a:bodyPr/>
        <a:lstStyle/>
        <a:p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794FEC45-F2D2-4CEF-8D5F-1F786BC94360}" cxnId="{6D9852DA-3194-4A4C-92D3-C6753F7B688E}" type="sibTrans">
      <dgm:prSet/>
      <dgm:spPr/>
      <dgm:t>
        <a:bodyPr/>
        <a:lstStyle/>
        <a:p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75C32A9-F8C0-4F27-BAD6-6CC9CD7B2659}" type="pres">
      <dgm:prSet presAssocID="{0086FFE8-F555-4348-BCF5-58868F501DCF}" presName="Name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/>
      </dgm:t>
    </dgm:pt>
    <dgm:pt modelId="{4FA92887-9AFD-4ACF-B7A3-EB18499A059F}" type="pres">
      <dgm:prSet presAssocID="{860FC7D3-26C6-42A4-AFEE-79B0554791FF}" presName="centerShape" presStyleLbl="node0" presStyleCnt="1"/>
      <dgm:spPr/>
      <dgm:t>
        <a:bodyPr/>
        <a:lstStyle/>
        <a:p/>
      </dgm:t>
    </dgm:pt>
    <dgm:pt modelId="{71F72543-AF49-4744-89EA-24EB2FEF9E2B}" type="pres">
      <dgm:prSet presAssocID="{FDFC9EC0-D1A6-40E8-B570-CC7ACD6569B8}" presName="parTrans" presStyleLbl="sibTrans2D1" presStyleCnt="4"/>
      <dgm:spPr/>
      <dgm:t>
        <a:bodyPr/>
        <a:lstStyle/>
        <a:p/>
      </dgm:t>
    </dgm:pt>
    <dgm:pt modelId="{2E547FC2-E960-46D6-B2D8-53410A707C6F}" type="pres">
      <dgm:prSet presAssocID="{FDFC9EC0-D1A6-40E8-B570-CC7ACD6569B8}" presName="connectorText" presStyleLbl="parChTrans2D2" presStyleCnt="4"/>
      <dgm:spPr/>
      <dgm:t>
        <a:bodyPr/>
        <a:lstStyle/>
        <a:p/>
      </dgm:t>
    </dgm:pt>
    <dgm:pt modelId="{C496B000-F6F7-40AC-BBBD-C3F20607CFF4}" type="pres">
      <dgm:prSet presAssocID="{F6C348AF-31CB-4EA9-9D68-12F5F806F96C}" presName="node" presStyleLbl="node1" presStyleCnt="4" custRadScaleRad="108868" custRadScaleInc="96477">
        <dgm:presLayoutVars>
          <dgm:bulletEnabled val="1"/>
        </dgm:presLayoutVars>
      </dgm:prSet>
      <dgm:spPr/>
      <dgm:t>
        <a:bodyPr/>
        <a:lstStyle/>
        <a:p/>
      </dgm:t>
    </dgm:pt>
    <dgm:pt modelId="{5D2F80F5-8B0E-48B3-B214-F98778F0EA92}" type="pres">
      <dgm:prSet presAssocID="{CFC33C79-5636-453D-B282-D902A7A1E228}" presName="parTrans" presStyleLbl="sibTrans2D1" presStyleIdx="1" presStyleCnt="4"/>
      <dgm:spPr/>
      <dgm:t>
        <a:bodyPr/>
        <a:lstStyle/>
        <a:p/>
      </dgm:t>
    </dgm:pt>
    <dgm:pt modelId="{FD49C04A-65D4-4D70-A737-618783FD7217}" type="pres">
      <dgm:prSet presAssocID="{CFC33C79-5636-453D-B282-D902A7A1E228}" presName="connectorText" presStyleLbl="parChTrans2D2" presStyleIdx="1" presStyleCnt="4"/>
      <dgm:spPr/>
      <dgm:t>
        <a:bodyPr/>
        <a:lstStyle/>
        <a:p/>
      </dgm:t>
    </dgm:pt>
    <dgm:pt modelId="{5E74D2EE-73EB-4B36-A791-B852213AEA44}" type="pres">
      <dgm:prSet presAssocID="{603DFBBA-BEBF-4E7C-A890-227E95FD48A0}" presName="node" presStyleLbl="node1" presStyleIdx="1" presStyleCnt="4" custRadScaleRad="101340" custRadScaleInc="74700">
        <dgm:presLayoutVars>
          <dgm:bulletEnabled val="1"/>
        </dgm:presLayoutVars>
      </dgm:prSet>
      <dgm:spPr/>
      <dgm:t>
        <a:bodyPr/>
        <a:lstStyle/>
        <a:p/>
      </dgm:t>
    </dgm:pt>
    <dgm:pt modelId="{AC384DD0-CC15-4BA5-8C66-FD00CA20957F}" type="pres">
      <dgm:prSet presAssocID="{82DBB443-FC11-4A53-A3C3-A19F6518F708}" presName="parTrans" presStyleLbl="sibTrans2D1" presStyleIdx="2" presStyleCnt="4"/>
      <dgm:spPr/>
      <dgm:t>
        <a:bodyPr/>
        <a:lstStyle/>
        <a:p/>
      </dgm:t>
    </dgm:pt>
    <dgm:pt modelId="{18F8ED82-C743-4002-9617-AFED7A88D7BE}" type="pres">
      <dgm:prSet presAssocID="{82DBB443-FC11-4A53-A3C3-A19F6518F708}" presName="connectorText" presStyleLbl="parChTrans2D2" presStyleIdx="2" presStyleCnt="4"/>
      <dgm:spPr/>
      <dgm:t>
        <a:bodyPr/>
        <a:lstStyle/>
        <a:p/>
      </dgm:t>
    </dgm:pt>
    <dgm:pt modelId="{49CFA34A-5E8B-47B5-8CC5-F6D1218BF6F6}" type="pres">
      <dgm:prSet presAssocID="{B878E6A4-4DCD-4FE8-97F4-5F26C1F45A6B}" presName="node" presStyleLbl="node1" presStyleIdx="2" presStyleCnt="4" custRadScaleRad="99291" custRadScaleInc="87416">
        <dgm:presLayoutVars>
          <dgm:bulletEnabled val="1"/>
        </dgm:presLayoutVars>
      </dgm:prSet>
      <dgm:spPr/>
      <dgm:t>
        <a:bodyPr/>
        <a:lstStyle/>
        <a:p/>
      </dgm:t>
    </dgm:pt>
    <dgm:pt modelId="{76A6EBE4-6D4B-491B-91D3-73F36F603AC0}" type="pres">
      <dgm:prSet presAssocID="{AC3F286E-CE1A-4970-B38D-C798C4F4C22F}" presName="parTrans" presStyleLbl="sibTrans2D1" presStyleIdx="3" presStyleCnt="4"/>
      <dgm:spPr/>
      <dgm:t>
        <a:bodyPr/>
        <a:lstStyle/>
        <a:p/>
      </dgm:t>
    </dgm:pt>
    <dgm:pt modelId="{3921BB0C-CD18-4C82-9F86-328A5D2F2CB4}" type="pres">
      <dgm:prSet presAssocID="{AC3F286E-CE1A-4970-B38D-C798C4F4C22F}" presName="connectorText" presStyleLbl="parChTrans2D2" presStyleIdx="3" presStyleCnt="4"/>
      <dgm:spPr/>
      <dgm:t>
        <a:bodyPr/>
        <a:lstStyle/>
        <a:p/>
      </dgm:t>
    </dgm:pt>
    <dgm:pt modelId="{0CB43AA6-1986-4CEA-81C1-BA791DD5619F}" type="pres">
      <dgm:prSet presAssocID="{F6E72989-3202-439D-86C8-FFACE29658CB}" presName="node" presStyleLbl="node1" presStyleIdx="3" presStyleCnt="4" custRadScaleRad="105020" custRadScaleInc="117255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6D9852DA-3194-4A4C-92D3-C6753F7B688E}" srcId="{0086FFE8-F555-4348-BCF5-58868F501DCF}" destId="{860FC7D3-26C6-42A4-AFEE-79B0554791FF}" srcOrd="0" destOrd="0" parTransId="{FAD33A39-5043-46C9-BAED-5763810339D4}" sibTransId="{794FEC45-F2D2-4CEF-8D5F-1F786BC94360}"/>
    <dgm:cxn modelId="{6257CFFA-A1C9-4315-A22B-830C1EC1DB37}" srcId="{860FC7D3-26C6-42A4-AFEE-79B0554791FF}" destId="{F6C348AF-31CB-4EA9-9D68-12F5F806F96C}" srcOrd="0" destOrd="0" parTransId="{FDFC9EC0-D1A6-40E8-B570-CC7ACD6569B8}" sibTransId="{4C70CB4D-0986-4F6B-9B2B-E68EF414AD6C}"/>
    <dgm:cxn modelId="{F515849F-E712-4DDF-A7E5-3EAF4FC7638E}" srcId="{860FC7D3-26C6-42A4-AFEE-79B0554791FF}" destId="{603DFBBA-BEBF-4E7C-A890-227E95FD48A0}" srcOrd="1" destOrd="0" parTransId="{CFC33C79-5636-453D-B282-D902A7A1E228}" sibTransId="{5B28C048-9DF2-4D02-B593-039841C47708}"/>
    <dgm:cxn modelId="{F523C9AD-E2A8-46FE-BC42-CE661C4BDEBE}" srcId="{860FC7D3-26C6-42A4-AFEE-79B0554791FF}" destId="{B878E6A4-4DCD-4FE8-97F4-5F26C1F45A6B}" srcOrd="2" destOrd="0" parTransId="{82DBB443-FC11-4A53-A3C3-A19F6518F708}" sibTransId="{C7F618B4-76F2-42FF-BC30-504FF03A11A5}"/>
    <dgm:cxn modelId="{66275013-B6A6-4AE4-BA2B-48A96C01BF63}" srcId="{860FC7D3-26C6-42A4-AFEE-79B0554791FF}" destId="{F6E72989-3202-439D-86C8-FFACE29658CB}" srcOrd="3" destOrd="0" parTransId="{AC3F286E-CE1A-4970-B38D-C798C4F4C22F}" sibTransId="{C8575CE3-5D78-4E15-A656-86FD4FBE97B7}"/>
    <dgm:cxn modelId="{680B7C97-36D6-4A2F-89FD-624022898AFF}" type="presOf" srcId="{0086FFE8-F555-4348-BCF5-58868F501DCF}" destId="{275C32A9-F8C0-4F27-BAD6-6CC9CD7B2659}" srcOrd="0" destOrd="0" presId="urn:microsoft.com/office/officeart/2005/8/layout/radial5"/>
    <dgm:cxn modelId="{0D1B4059-1BE4-4BEA-92A7-DDD0158C6771}" type="presParOf" srcId="{275C32A9-F8C0-4F27-BAD6-6CC9CD7B2659}" destId="{4FA92887-9AFD-4ACF-B7A3-EB18499A059F}" srcOrd="0" destOrd="0" presId="urn:microsoft.com/office/officeart/2005/8/layout/radial5"/>
    <dgm:cxn modelId="{651899D1-87FC-48C7-8964-DEC2091E40A2}" type="presOf" srcId="{860FC7D3-26C6-42A4-AFEE-79B0554791FF}" destId="{4FA92887-9AFD-4ACF-B7A3-EB18499A059F}" srcOrd="0" destOrd="0" presId="urn:microsoft.com/office/officeart/2005/8/layout/radial5"/>
    <dgm:cxn modelId="{CD613464-6411-4AB8-B607-98DEA146BC0C}" type="presParOf" srcId="{275C32A9-F8C0-4F27-BAD6-6CC9CD7B2659}" destId="{71F72543-AF49-4744-89EA-24EB2FEF9E2B}" srcOrd="1" destOrd="0" presId="urn:microsoft.com/office/officeart/2005/8/layout/radial5"/>
    <dgm:cxn modelId="{3A72C159-11A6-4511-B3E6-3420C0396396}" type="presOf" srcId="{FDFC9EC0-D1A6-40E8-B570-CC7ACD6569B8}" destId="{71F72543-AF49-4744-89EA-24EB2FEF9E2B}" srcOrd="0" destOrd="0" presId="urn:microsoft.com/office/officeart/2005/8/layout/radial5"/>
    <dgm:cxn modelId="{8D554AF7-17E1-4A29-A9C9-8911B8557EE1}" type="presParOf" srcId="{71F72543-AF49-4744-89EA-24EB2FEF9E2B}" destId="{2E547FC2-E960-46D6-B2D8-53410A707C6F}" srcOrd="0" destOrd="0" presId="urn:microsoft.com/office/officeart/2005/8/layout/radial5"/>
    <dgm:cxn modelId="{8B062854-519C-48C1-B57E-8C91368CEFE3}" type="presOf" srcId="{FDFC9EC0-D1A6-40E8-B570-CC7ACD6569B8}" destId="{2E547FC2-E960-46D6-B2D8-53410A707C6F}" srcOrd="1" destOrd="0" presId="urn:microsoft.com/office/officeart/2005/8/layout/radial5"/>
    <dgm:cxn modelId="{7631701D-9739-423A-BBAD-909E2957D72F}" type="presParOf" srcId="{275C32A9-F8C0-4F27-BAD6-6CC9CD7B2659}" destId="{C496B000-F6F7-40AC-BBBD-C3F20607CFF4}" srcOrd="2" destOrd="0" presId="urn:microsoft.com/office/officeart/2005/8/layout/radial5"/>
    <dgm:cxn modelId="{1910AA4D-52E0-4205-9CE4-EA9F732D581B}" type="presOf" srcId="{F6C348AF-31CB-4EA9-9D68-12F5F806F96C}" destId="{C496B000-F6F7-40AC-BBBD-C3F20607CFF4}" srcOrd="0" destOrd="0" presId="urn:microsoft.com/office/officeart/2005/8/layout/radial5"/>
    <dgm:cxn modelId="{222E2950-1A64-4F4A-B0AC-6EFBE0FCF6A3}" type="presParOf" srcId="{275C32A9-F8C0-4F27-BAD6-6CC9CD7B2659}" destId="{5D2F80F5-8B0E-48B3-B214-F98778F0EA92}" srcOrd="3" destOrd="0" presId="urn:microsoft.com/office/officeart/2005/8/layout/radial5"/>
    <dgm:cxn modelId="{BD4FD4F0-9CBA-4EEE-8199-94D4E5288F48}" type="presOf" srcId="{CFC33C79-5636-453D-B282-D902A7A1E228}" destId="{5D2F80F5-8B0E-48B3-B214-F98778F0EA92}" srcOrd="0" destOrd="0" presId="urn:microsoft.com/office/officeart/2005/8/layout/radial5"/>
    <dgm:cxn modelId="{5D22FAB1-8A41-42AC-81B9-5FA970A2A3E5}" type="presParOf" srcId="{5D2F80F5-8B0E-48B3-B214-F98778F0EA92}" destId="{FD49C04A-65D4-4D70-A737-618783FD7217}" srcOrd="0" destOrd="0" presId="urn:microsoft.com/office/officeart/2005/8/layout/radial5"/>
    <dgm:cxn modelId="{D23185C0-E3CF-4291-98C2-928A3F53C29A}" type="presOf" srcId="{CFC33C79-5636-453D-B282-D902A7A1E228}" destId="{FD49C04A-65D4-4D70-A737-618783FD7217}" srcOrd="1" destOrd="0" presId="urn:microsoft.com/office/officeart/2005/8/layout/radial5"/>
    <dgm:cxn modelId="{264144F6-D133-4C15-9289-0F22E8AFD81F}" type="presParOf" srcId="{275C32A9-F8C0-4F27-BAD6-6CC9CD7B2659}" destId="{5E74D2EE-73EB-4B36-A791-B852213AEA44}" srcOrd="4" destOrd="0" presId="urn:microsoft.com/office/officeart/2005/8/layout/radial5"/>
    <dgm:cxn modelId="{37BF1388-44C7-43EF-B7AF-43D2F4F5BAE7}" type="presOf" srcId="{603DFBBA-BEBF-4E7C-A890-227E95FD48A0}" destId="{5E74D2EE-73EB-4B36-A791-B852213AEA44}" srcOrd="0" destOrd="0" presId="urn:microsoft.com/office/officeart/2005/8/layout/radial5"/>
    <dgm:cxn modelId="{E48F6271-7DBA-4730-93CA-18A1E36B1F7B}" type="presParOf" srcId="{275C32A9-F8C0-4F27-BAD6-6CC9CD7B2659}" destId="{AC384DD0-CC15-4BA5-8C66-FD00CA20957F}" srcOrd="5" destOrd="0" presId="urn:microsoft.com/office/officeart/2005/8/layout/radial5"/>
    <dgm:cxn modelId="{4CD79CC6-3F59-4CBE-803C-30DEC9F01523}" type="presOf" srcId="{82DBB443-FC11-4A53-A3C3-A19F6518F708}" destId="{AC384DD0-CC15-4BA5-8C66-FD00CA20957F}" srcOrd="0" destOrd="0" presId="urn:microsoft.com/office/officeart/2005/8/layout/radial5"/>
    <dgm:cxn modelId="{22E1F43B-328E-4B8F-B830-6C3ACFDFAF6C}" type="presParOf" srcId="{AC384DD0-CC15-4BA5-8C66-FD00CA20957F}" destId="{18F8ED82-C743-4002-9617-AFED7A88D7BE}" srcOrd="0" destOrd="0" presId="urn:microsoft.com/office/officeart/2005/8/layout/radial5"/>
    <dgm:cxn modelId="{DC07CD3C-7098-4FA7-9853-F225EA5A7D1D}" type="presOf" srcId="{82DBB443-FC11-4A53-A3C3-A19F6518F708}" destId="{18F8ED82-C743-4002-9617-AFED7A88D7BE}" srcOrd="1" destOrd="0" presId="urn:microsoft.com/office/officeart/2005/8/layout/radial5"/>
    <dgm:cxn modelId="{2924C259-5A8A-4AB1-8022-A4DC04F92504}" type="presParOf" srcId="{275C32A9-F8C0-4F27-BAD6-6CC9CD7B2659}" destId="{49CFA34A-5E8B-47B5-8CC5-F6D1218BF6F6}" srcOrd="6" destOrd="0" presId="urn:microsoft.com/office/officeart/2005/8/layout/radial5"/>
    <dgm:cxn modelId="{D339141F-CC9F-42D8-8FC8-582F49E7DB8D}" type="presOf" srcId="{B878E6A4-4DCD-4FE8-97F4-5F26C1F45A6B}" destId="{49CFA34A-5E8B-47B5-8CC5-F6D1218BF6F6}" srcOrd="0" destOrd="0" presId="urn:microsoft.com/office/officeart/2005/8/layout/radial5"/>
    <dgm:cxn modelId="{6C9A267C-173F-45AD-A3CB-131494099A08}" type="presParOf" srcId="{275C32A9-F8C0-4F27-BAD6-6CC9CD7B2659}" destId="{76A6EBE4-6D4B-491B-91D3-73F36F603AC0}" srcOrd="7" destOrd="0" presId="urn:microsoft.com/office/officeart/2005/8/layout/radial5"/>
    <dgm:cxn modelId="{6C158289-8EA8-44A0-8D40-B467AB83345E}" type="presOf" srcId="{AC3F286E-CE1A-4970-B38D-C798C4F4C22F}" destId="{76A6EBE4-6D4B-491B-91D3-73F36F603AC0}" srcOrd="0" destOrd="0" presId="urn:microsoft.com/office/officeart/2005/8/layout/radial5"/>
    <dgm:cxn modelId="{4FC3E716-0FA9-4329-A9B6-33490415081F}" type="presParOf" srcId="{76A6EBE4-6D4B-491B-91D3-73F36F603AC0}" destId="{3921BB0C-CD18-4C82-9F86-328A5D2F2CB4}" srcOrd="0" destOrd="0" presId="urn:microsoft.com/office/officeart/2005/8/layout/radial5"/>
    <dgm:cxn modelId="{65D69507-8B6C-4F63-813A-A9041497A495}" type="presOf" srcId="{AC3F286E-CE1A-4970-B38D-C798C4F4C22F}" destId="{3921BB0C-CD18-4C82-9F86-328A5D2F2CB4}" srcOrd="1" destOrd="0" presId="urn:microsoft.com/office/officeart/2005/8/layout/radial5"/>
    <dgm:cxn modelId="{8C0982AF-92D5-4B13-8E93-7CA9FDF503DA}" type="presParOf" srcId="{275C32A9-F8C0-4F27-BAD6-6CC9CD7B2659}" destId="{0CB43AA6-1986-4CEA-81C1-BA791DD5619F}" srcOrd="8" destOrd="0" presId="urn:microsoft.com/office/officeart/2005/8/layout/radial5"/>
    <dgm:cxn modelId="{35295705-4926-41B1-964C-6C9E2C7E69DD}" type="presOf" srcId="{F6E72989-3202-439D-86C8-FFACE29658CB}" destId="{0CB43AA6-1986-4CEA-81C1-BA791DD5619F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8836F-9351-4824-9FEA-528FA245CC78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BAAD4C8-ED92-4F5C-A016-29A91910EF67}" cxnId="{BC7B72FE-77D8-42C3-AD0D-240B0973F8A5}" type="parTrans">
      <dgm:prSet/>
      <dgm:spPr/>
      <dgm:t>
        <a:bodyPr/>
        <a:lstStyle/>
        <a:p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8313002-A444-4366-8668-BCCADC947B06}">
      <dgm:prSet phldrT="[文本]"/>
      <dgm:spPr/>
      <dgm:t>
        <a:bodyPr/>
        <a:lstStyle/>
        <a:p>
          <a:r>
            <a:rPr lang="zh-CN" altLang="en-US" b="1">
              <a:solidFill>
                <a:schemeClr val="tx1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天然药物</a:t>
          </a:r>
        </a:p>
      </dgm:t>
    </dgm:pt>
    <dgm:pt modelId="{3BDDC8DE-4E26-4F59-8936-3075B305AA9A}" cxnId="{BC7B72FE-77D8-42C3-AD0D-240B0973F8A5}" type="sibTrans">
      <dgm:prSet/>
      <dgm:spPr/>
      <dgm:t>
        <a:bodyPr/>
        <a:lstStyle/>
        <a:p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118A7C2F-E81C-49D1-A975-D830ADC05609}" cxnId="{4EF1DD28-995A-4F98-9268-F262161052C2}" type="parTrans">
      <dgm:prSet/>
      <dgm:spPr/>
      <dgm:t>
        <a:bodyPr/>
        <a:lstStyle/>
        <a:p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D718F6D-42C2-47A8-BC3C-83414B9F966C}">
      <dgm:prSet phldrT="[文本]"/>
      <dgm:spPr/>
      <dgm:t>
        <a:bodyPr/>
        <a:lstStyle/>
        <a:p>
          <a:r>
            <a:rPr lang="zh-CN" altLang="en-US" b="1">
              <a:solidFill>
                <a:schemeClr val="tx1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合成药物</a:t>
          </a:r>
        </a:p>
      </dgm:t>
    </dgm:pt>
    <dgm:pt modelId="{87EFCE1F-0E34-4EE5-8704-D177C9C15DA5}" cxnId="{4EF1DD28-995A-4F98-9268-F262161052C2}" type="sibTrans">
      <dgm:prSet/>
      <dgm:spPr/>
      <dgm:t>
        <a:bodyPr/>
        <a:lstStyle/>
        <a:p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CBA6BE0-C1BA-4B1A-8AE0-B5215625ABFD}" type="pres">
      <dgm:prSet presAssocID="{79C8836F-9351-4824-9FEA-528FA245CC78}" presName="cycle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06E763AC-40FB-438A-8CBF-97EC956EAC97}" type="pres">
      <dgm:prSet presAssocID="{98313002-A444-4366-8668-BCCADC947B06}" presName="arrow" presStyleLbl="node1" presStyleCnt="2">
        <dgm:presLayoutVars>
          <dgm:bulletEnabled val="1"/>
        </dgm:presLayoutVars>
      </dgm:prSet>
      <dgm:spPr/>
      <dgm:t>
        <a:bodyPr/>
        <a:lstStyle/>
        <a:p/>
      </dgm:t>
    </dgm:pt>
    <dgm:pt modelId="{0888D5BA-9517-4C1F-AAE0-317A60FD0823}" type="pres">
      <dgm:prSet presAssocID="{6D718F6D-42C2-47A8-BC3C-83414B9F966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BC7B72FE-77D8-42C3-AD0D-240B0973F8A5}" srcId="{79C8836F-9351-4824-9FEA-528FA245CC78}" destId="{98313002-A444-4366-8668-BCCADC947B06}" srcOrd="0" destOrd="0" parTransId="{FBAAD4C8-ED92-4F5C-A016-29A91910EF67}" sibTransId="{3BDDC8DE-4E26-4F59-8936-3075B305AA9A}"/>
    <dgm:cxn modelId="{4EF1DD28-995A-4F98-9268-F262161052C2}" srcId="{79C8836F-9351-4824-9FEA-528FA245CC78}" destId="{6D718F6D-42C2-47A8-BC3C-83414B9F966C}" srcOrd="1" destOrd="0" parTransId="{118A7C2F-E81C-49D1-A975-D830ADC05609}" sibTransId="{87EFCE1F-0E34-4EE5-8704-D177C9C15DA5}"/>
    <dgm:cxn modelId="{5EE83341-D6B3-4497-B495-F196CA1FA3CA}" type="presOf" srcId="{79C8836F-9351-4824-9FEA-528FA245CC78}" destId="{9CBA6BE0-C1BA-4B1A-8AE0-B5215625ABFD}" srcOrd="0" destOrd="0" presId="urn:microsoft.com/office/officeart/2005/8/layout/arrow1"/>
    <dgm:cxn modelId="{AA41992B-9B03-4C5A-8AC7-C86500A5C627}" type="presParOf" srcId="{9CBA6BE0-C1BA-4B1A-8AE0-B5215625ABFD}" destId="{06E763AC-40FB-438A-8CBF-97EC956EAC97}" srcOrd="0" destOrd="0" presId="urn:microsoft.com/office/officeart/2005/8/layout/arrow1"/>
    <dgm:cxn modelId="{04A5B5F1-18E5-4938-80EB-094896042FCF}" type="presOf" srcId="{98313002-A444-4366-8668-BCCADC947B06}" destId="{06E763AC-40FB-438A-8CBF-97EC956EAC97}" srcOrd="0" destOrd="0" presId="urn:microsoft.com/office/officeart/2005/8/layout/arrow1"/>
    <dgm:cxn modelId="{50525C9B-CF7A-4A9F-8A9B-B75662F34E19}" type="presParOf" srcId="{9CBA6BE0-C1BA-4B1A-8AE0-B5215625ABFD}" destId="{0888D5BA-9517-4C1F-AAE0-317A60FD0823}" srcOrd="1" destOrd="0" presId="urn:microsoft.com/office/officeart/2005/8/layout/arrow1"/>
    <dgm:cxn modelId="{EA6C22FF-861D-45F1-BB10-FF4B79949CD8}" type="presOf" srcId="{6D718F6D-42C2-47A8-BC3C-83414B9F966C}" destId="{0888D5BA-9517-4C1F-AAE0-317A60FD0823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418667"/>
        <a:chOff x="0" y="0"/>
        <a:chExt cx="8128000" cy="5418667"/>
      </a:xfrm>
    </dsp:grpSpPr>
    <dsp:sp modelId="{4FA92887-9AFD-4ACF-B7A3-EB18499A059F}">
      <dsp:nvSpPr>
        <dsp:cNvPr id="3" name="椭圆 2"/>
        <dsp:cNvSpPr/>
      </dsp:nvSpPr>
      <dsp:spPr bwMode="white">
        <a:xfrm>
          <a:off x="3351018" y="1996351"/>
          <a:ext cx="1425965" cy="1425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滥用化肥、农药</a:t>
          </a:r>
        </a:p>
      </dsp:txBody>
      <dsp:txXfrm>
        <a:off x="3351018" y="1996351"/>
        <a:ext cx="1425965" cy="1425965"/>
      </dsp:txXfrm>
    </dsp:sp>
    <dsp:sp modelId="{71F72543-AF49-4744-89EA-24EB2FEF9E2B}">
      <dsp:nvSpPr>
        <dsp:cNvPr id="4" name="右箭头 3"/>
        <dsp:cNvSpPr/>
      </dsp:nvSpPr>
      <dsp:spPr bwMode="white">
        <a:xfrm rot="-2795120">
          <a:off x="4612789" y="1677546"/>
          <a:ext cx="396134" cy="484828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-2795120">
        <a:off x="4612789" y="1677546"/>
        <a:ext cx="396134" cy="484828"/>
      </dsp:txXfrm>
    </dsp:sp>
    <dsp:sp modelId="{C496B000-F6F7-40AC-BBBD-C3F20607CFF4}">
      <dsp:nvSpPr>
        <dsp:cNvPr id="5" name="椭圆 4"/>
        <dsp:cNvSpPr/>
      </dsp:nvSpPr>
      <dsp:spPr bwMode="white">
        <a:xfrm>
          <a:off x="4844729" y="417605"/>
          <a:ext cx="1425965" cy="1425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860" tIns="22860" rIns="2286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土壤板结</a:t>
          </a:r>
        </a:p>
      </dsp:txBody>
      <dsp:txXfrm>
        <a:off x="4844729" y="417605"/>
        <a:ext cx="1425965" cy="1425965"/>
      </dsp:txXfrm>
    </dsp:sp>
    <dsp:sp modelId="{5D2F80F5-8B0E-48B3-B214-F98778F0EA92}">
      <dsp:nvSpPr>
        <dsp:cNvPr id="6" name="右箭头 5"/>
        <dsp:cNvSpPr/>
      </dsp:nvSpPr>
      <dsp:spPr bwMode="white">
        <a:xfrm rot="2016900">
          <a:off x="4748154" y="3026924"/>
          <a:ext cx="316483" cy="484828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2016900">
        <a:off x="4748154" y="3026924"/>
        <a:ext cx="316483" cy="484828"/>
      </dsp:txXfrm>
    </dsp:sp>
    <dsp:sp modelId="{5E74D2EE-73EB-4B36-A791-B852213AEA44}">
      <dsp:nvSpPr>
        <dsp:cNvPr id="7" name="椭圆 6"/>
        <dsp:cNvSpPr/>
      </dsp:nvSpPr>
      <dsp:spPr bwMode="white">
        <a:xfrm>
          <a:off x="5035809" y="3116360"/>
          <a:ext cx="1425965" cy="1425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860" tIns="22860" rIns="2286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水体富营养化</a:t>
          </a:r>
        </a:p>
      </dsp:txBody>
      <dsp:txXfrm>
        <a:off x="5035809" y="3116360"/>
        <a:ext cx="1425965" cy="1425965"/>
      </dsp:txXfrm>
    </dsp:sp>
    <dsp:sp modelId="{AC384DD0-CC15-4BA5-8C66-FD00CA20957F}">
      <dsp:nvSpPr>
        <dsp:cNvPr id="8" name="右箭头 7"/>
        <dsp:cNvSpPr/>
      </dsp:nvSpPr>
      <dsp:spPr bwMode="white">
        <a:xfrm rot="7760232">
          <a:off x="3288358" y="3233464"/>
          <a:ext cx="294803" cy="484828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7760232">
        <a:off x="3288358" y="3233464"/>
        <a:ext cx="294803" cy="484828"/>
      </dsp:txXfrm>
    </dsp:sp>
    <dsp:sp modelId="{49CFA34A-5E8B-47B5-8CC5-F6D1218BF6F6}">
      <dsp:nvSpPr>
        <dsp:cNvPr id="9" name="椭圆 8"/>
        <dsp:cNvSpPr/>
      </dsp:nvSpPr>
      <dsp:spPr bwMode="white">
        <a:xfrm>
          <a:off x="2094536" y="3529439"/>
          <a:ext cx="1425965" cy="1425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860" tIns="22860" rIns="2286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土壤农作物农药残留</a:t>
          </a:r>
        </a:p>
      </dsp:txBody>
      <dsp:txXfrm>
        <a:off x="2094536" y="3529439"/>
        <a:ext cx="1425965" cy="1425965"/>
      </dsp:txXfrm>
    </dsp:sp>
    <dsp:sp modelId="{76A6EBE4-6D4B-491B-91D3-73F36F603AC0}">
      <dsp:nvSpPr>
        <dsp:cNvPr id="10" name="右箭头 9"/>
        <dsp:cNvSpPr/>
      </dsp:nvSpPr>
      <dsp:spPr bwMode="white">
        <a:xfrm rot="13965885">
          <a:off x="3251985" y="1632320"/>
          <a:ext cx="355419" cy="484828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tx1"/>
            </a:solidFill>
            <a:highlight>
              <a:srgbClr val="FFFF00"/>
            </a:highlight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13965885">
        <a:off x="3251985" y="1632320"/>
        <a:ext cx="355419" cy="484828"/>
      </dsp:txXfrm>
    </dsp:sp>
    <dsp:sp modelId="{0CB43AA6-1986-4CEA-81C1-BA791DD5619F}">
      <dsp:nvSpPr>
        <dsp:cNvPr id="11" name="椭圆 10"/>
        <dsp:cNvSpPr/>
      </dsp:nvSpPr>
      <dsp:spPr bwMode="white">
        <a:xfrm>
          <a:off x="2082407" y="327152"/>
          <a:ext cx="1425965" cy="14259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860" tIns="22860" rIns="2286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大气、地表水、地下水污染</a:t>
          </a:r>
        </a:p>
      </dsp:txBody>
      <dsp:txXfrm>
        <a:off x="2082407" y="327152"/>
        <a:ext cx="1425965" cy="1425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579749" cy="3141360"/>
        <a:chOff x="0" y="0"/>
        <a:chExt cx="4579749" cy="3141360"/>
      </a:xfrm>
    </dsp:grpSpPr>
    <dsp:sp modelId="{06E763AC-40FB-438A-8CBF-97EC956EAC97}">
      <dsp:nvSpPr>
        <dsp:cNvPr id="3" name="上箭头 2"/>
        <dsp:cNvSpPr/>
      </dsp:nvSpPr>
      <dsp:spPr bwMode="white">
        <a:xfrm rot="16200000">
          <a:off x="0" y="480264"/>
          <a:ext cx="2180833" cy="2180833"/>
        </a:xfrm>
        <a:prstGeom prst="upArrow">
          <a:avLst>
            <a:gd name="adj1" fmla="val 50000"/>
            <a:gd name="adj2" fmla="val 35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5400000" lIns="192024" tIns="192024" rIns="192024" bIns="192024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天然药物</a:t>
          </a:r>
        </a:p>
      </dsp:txBody>
      <dsp:txXfrm rot="16200000">
        <a:off x="0" y="480264"/>
        <a:ext cx="2180833" cy="2180833"/>
      </dsp:txXfrm>
    </dsp:sp>
    <dsp:sp modelId="{0888D5BA-9517-4C1F-AAE0-317A60FD0823}">
      <dsp:nvSpPr>
        <dsp:cNvPr id="4" name="上箭头 3"/>
        <dsp:cNvSpPr/>
      </dsp:nvSpPr>
      <dsp:spPr bwMode="white">
        <a:xfrm rot="27000000">
          <a:off x="2398916" y="480264"/>
          <a:ext cx="2180833" cy="2180833"/>
        </a:xfrm>
        <a:prstGeom prst="upArrow">
          <a:avLst>
            <a:gd name="adj1" fmla="val 50000"/>
            <a:gd name="adj2" fmla="val 35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92024" tIns="192024" rIns="192024" bIns="192024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rPr>
            <a:t>合成药物</a:t>
          </a:r>
        </a:p>
      </dsp:txBody>
      <dsp:txXfrm rot="27000000">
        <a:off x="2398916" y="480264"/>
        <a:ext cx="2180833" cy="218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fact="1"/>
        </dgm:ruleLst>
      </dgm:if>
      <dgm:if name="Name6" axis="ch ch" ptType="node node" st="1 1" cnt="1 0" func="cnt" op="lte" val="8">
        <dgm:ruleLst>
          <dgm:rule type="w" for="ch" forName="node" fact="0.9"/>
        </dgm:ruleLst>
      </dgm:if>
      <dgm:if name="Name7" axis="ch ch" ptType="node node" st="1 1" cnt="1 0" func="cnt" op="lte" val="10">
        <dgm:ruleLst>
          <dgm:rule type="w" for="ch" forName="node" fact="0.8"/>
        </dgm:ruleLst>
      </dgm:if>
      <dgm:if name="Name8" axis="ch ch" ptType="node node" st="1 1" cnt="1 0" func="cnt" op="lte" val="12">
        <dgm:ruleLst>
          <dgm:rule type="w" for="ch" forName="node" fact="0.7"/>
        </dgm:ruleLst>
      </dgm:if>
      <dgm:if name="Name9" axis="ch ch" ptType="node node" st="1 1" cnt="1 0" func="cnt" op="lte" val="14">
        <dgm:ruleLst>
          <dgm:rule type="w" for="ch" forName="node" fact="0.6"/>
        </dgm:ruleLst>
      </dgm:if>
      <dgm:else name="Name10">
        <dgm:ruleLst>
          <dgm:rule type="w" for="ch" forName="node" fact="0.5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/>
              <dgm:rule type="primFontSz" val="5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tags" Target="../tags/tag11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7.xml"/><Relationship Id="rId7" Type="http://schemas.openxmlformats.org/officeDocument/2006/relationships/image" Target="../media/image9.pn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0" Type="http://schemas.openxmlformats.org/officeDocument/2006/relationships/slideLayout" Target="../slideLayouts/slideLayout2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10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49947" y="193251"/>
            <a:ext cx="242807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人教版必修第二册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2764" y="2180921"/>
            <a:ext cx="11913704" cy="21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4800" b="1">
                <a:solidFill>
                  <a:srgbClr val="00206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第八章 化学与可持续发展</a:t>
            </a:r>
            <a:endParaRPr kumimoji="0" lang="en-US" altLang="zh-CN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字魂27号-布丁体" panose="00000500000000000000" charset="-122"/>
              <a:ea typeface="字魂27号-布丁体" panose="00000500000000000000" charset="-122"/>
              <a:cs typeface="字魂27号-布丁体" panose="00000500000000000000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z="4800" b="1">
                <a:solidFill>
                  <a:srgbClr val="00206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第二节 化学品的合理使用</a:t>
            </a:r>
            <a:endParaRPr kumimoji="0" lang="en-US" altLang="zh-CN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字魂27号-布丁体" panose="00000500000000000000" charset="-122"/>
              <a:ea typeface="字魂27号-布丁体" panose="00000500000000000000" charset="-122"/>
              <a:cs typeface="字魂27号-布丁体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思考与讨论：</a:t>
            </a:r>
            <a:endParaRPr lang="zh-CN" altLang="en-US" sz="3600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8564" y="1319721"/>
            <a:ext cx="6096000" cy="5161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 选择一种抗酸药，仔细查阅药品包装和说明书中的信息，如药品名称、成分、性状、功能主治、规格、用法用量、不良反应、禁忌、注意事项、储藏方法、生产日期和有效期等，了解其中有关安全性和有效性的信息，并设计实验方案验证这种抗酸药的有效成分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896" y="661175"/>
            <a:ext cx="3615768" cy="237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1145" y="3061174"/>
            <a:ext cx="2315057" cy="36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882918" y="3306630"/>
            <a:ext cx="2426163" cy="185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滥用药物</a:t>
            </a:r>
            <a:endParaRPr lang="zh-CN" altLang="en-US" sz="3600" b="1">
              <a:solidFill>
                <a:schemeClr val="tx1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1429" y="945396"/>
            <a:ext cx="3543585" cy="18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12" y="688987"/>
            <a:ext cx="5020557" cy="258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3714" y="3274549"/>
            <a:ext cx="3348504" cy="346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84" y="3957092"/>
            <a:ext cx="4005289" cy="24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6701" r="2710" b="5783"/>
          <a:stretch>
            <a:fillRect/>
          </a:stretch>
        </p:blipFill>
        <p:spPr bwMode="auto">
          <a:xfrm>
            <a:off x="666426" y="655725"/>
            <a:ext cx="10662833" cy="585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89255" y="490220"/>
            <a:ext cx="8898255" cy="28752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b="1" kern="100">
                <a:solidFill>
                  <a:srgbClr val="0000FA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4. </a:t>
            </a:r>
            <a:r>
              <a:rPr lang="zh-CN" altLang="zh-CN" b="1" kern="100">
                <a:solidFill>
                  <a:srgbClr val="0000FA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合理用药遵循原则及因素</a:t>
            </a:r>
            <a:endParaRPr lang="zh-CN" altLang="zh-CN" b="1" kern="100">
              <a:solidFill>
                <a:srgbClr val="0000FA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kern="100">
                <a:latin typeface="Times New Roman" panose="02020603050405020304" charset="0"/>
                <a:ea typeface="微软雅黑" panose="020B0503020204020204" charset="-122"/>
              </a:rPr>
              <a:t>(1) </a:t>
            </a:r>
            <a:r>
              <a:rPr lang="zh-CN" altLang="zh-CN" sz="2600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原则：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安全、有效、经济、适当等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原则</a:t>
            </a:r>
            <a:endParaRPr lang="en-US" altLang="zh-CN" sz="2600" kern="100" smtClean="0">
              <a:latin typeface="Times New Roman" panose="02020603050405020304"/>
              <a:ea typeface="微软雅黑" panose="020B0503020204020204" charset="-122"/>
              <a:cs typeface="Times New Roman" panose="02020603050405020304" charset="0"/>
            </a:endParaRPr>
          </a:p>
          <a:p>
            <a:endParaRPr lang="en-US" altLang="zh-CN" sz="2600" kern="10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altLang="zh-CN" sz="2600" kern="100" smtClean="0"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kern="100" smtClean="0">
                <a:latin typeface="Times New Roman" panose="02020603050405020304" charset="0"/>
                <a:ea typeface="微软雅黑" panose="020B0503020204020204" charset="-122"/>
              </a:rPr>
              <a:t>(2</a:t>
            </a:r>
            <a:r>
              <a:rPr lang="en-US" altLang="zh-CN" sz="2600" kern="100">
                <a:latin typeface="Times New Roman" panose="02020603050405020304" charset="0"/>
                <a:ea typeface="微软雅黑" panose="020B0503020204020204" charset="-122"/>
              </a:rPr>
              <a:t>)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245" y="2145030"/>
            <a:ext cx="7140575" cy="202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89255" y="3860165"/>
            <a:ext cx="8190230" cy="24745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b="1" kern="100" smtClean="0">
                <a:solidFill>
                  <a:srgbClr val="0000FA"/>
                </a:solidFill>
                <a:latin typeface="微软雅黑" panose="020B0503020204020204" charset="-122"/>
                <a:ea typeface="微软雅黑" panose="020B0503020204020204" charset="-122"/>
                <a:cs typeface="Courier New" panose="02070309020205020404" pitchFamily="49" charset="0"/>
              </a:rPr>
              <a:t>5. </a:t>
            </a:r>
            <a:r>
              <a:rPr lang="zh-CN" altLang="zh-CN" b="1" kern="100" smtClean="0">
                <a:solidFill>
                  <a:srgbClr val="0000FA"/>
                </a:solidFill>
                <a:latin typeface="微软雅黑" panose="020B0503020204020204" charset="-122"/>
                <a:ea typeface="微软雅黑" panose="020B0503020204020204" charset="-122"/>
                <a:cs typeface="Courier New" panose="02070309020205020404" pitchFamily="49" charset="0"/>
              </a:rPr>
              <a:t>滥用药物危害</a:t>
            </a:r>
            <a:endParaRPr lang="zh-CN" altLang="zh-CN" b="1" kern="100" smtClean="0">
              <a:solidFill>
                <a:srgbClr val="0000FA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600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滥用安眠药或镇静剂、抗生素、兴奋剂对个人机体产生严重的影响。</a:t>
            </a:r>
            <a:endParaRPr lang="zh-CN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600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吸食毒品对个人和社会带来极大危害。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Title 6"/>
          <p:cNvSpPr txBox="1"/>
          <p:nvPr>
            <p:custDataLst>
              <p:tags r:id="rId2"/>
            </p:custDataLst>
          </p:nvPr>
        </p:nvSpPr>
        <p:spPr>
          <a:xfrm>
            <a:off x="70" y="-30410"/>
            <a:ext cx="10976675" cy="65849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kumimoji="0" lang="zh-CN" altLang="zh-CN" sz="2800" b="1" i="0" spc="30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二、合理用药</a:t>
            </a:r>
            <a:endParaRPr kumimoji="0" lang="zh-CN" altLang="zh-CN" sz="2800" b="1" i="0" spc="30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485" y="1545590"/>
            <a:ext cx="3018155" cy="20104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485" y="4195445"/>
            <a:ext cx="2992755" cy="21012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/>
          <p:nvPr>
            <p:custDataLst>
              <p:tags r:id="rId1"/>
            </p:custDataLst>
          </p:nvPr>
        </p:nvSpPr>
        <p:spPr>
          <a:xfrm>
            <a:off x="70" y="-30410"/>
            <a:ext cx="10976675" cy="65849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kumimoji="0" lang="zh-CN" altLang="en-US" sz="2800" b="1" i="0" spc="30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【科学</a:t>
            </a:r>
            <a:r>
              <a:rPr kumimoji="0" altLang="zh-CN" sz="2800" b="1" i="0" spc="30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kumimoji="0" lang="zh-CN" altLang="en-US" sz="2800" b="1" i="0" spc="30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社会</a:t>
            </a:r>
            <a:r>
              <a:rPr kumimoji="0" altLang="zh-CN" sz="2800" b="1" i="0" spc="30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kumimoji="0" lang="zh-CN" altLang="en-US" sz="2800" b="1" i="0" spc="30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技术】</a:t>
            </a:r>
            <a:endParaRPr kumimoji="0" lang="zh-CN" altLang="en-US" sz="2800" b="1" i="0" spc="30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95" y="1414145"/>
            <a:ext cx="8920480" cy="46291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31285" y="742315"/>
            <a:ext cx="3924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</a:rPr>
              <a:t>化学与药物设计、合成</a:t>
            </a:r>
            <a:endParaRPr lang="zh-CN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89255" y="1197610"/>
            <a:ext cx="6878955" cy="37458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9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b="1" kern="100">
                <a:solidFill>
                  <a:srgbClr val="0000FA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 </a:t>
            </a:r>
            <a:r>
              <a:rPr lang="zh-CN" altLang="zh-CN" b="1" kern="100">
                <a:solidFill>
                  <a:srgbClr val="0000FA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食品添加剂</a:t>
            </a:r>
            <a:endParaRPr lang="zh-CN" altLang="zh-CN" b="1" kern="100">
              <a:solidFill>
                <a:srgbClr val="0000FA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9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000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(1) </a:t>
            </a:r>
            <a:r>
              <a:rPr lang="zh-CN" altLang="zh-CN" sz="2000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定义</a:t>
            </a:r>
            <a:endParaRPr lang="zh-CN" altLang="zh-CN" sz="2000" b="1" kern="1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9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0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是指为</a:t>
            </a:r>
            <a:r>
              <a:rPr lang="zh-CN" altLang="zh-CN" sz="20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改善</a:t>
            </a:r>
            <a:r>
              <a:rPr lang="en-US" altLang="zh-CN" sz="20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   </a:t>
            </a:r>
            <a:r>
              <a:rPr lang="zh-CN" altLang="zh-CN" sz="20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和</a:t>
            </a:r>
            <a:r>
              <a:rPr lang="en-US" altLang="zh-CN" sz="20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</a:t>
            </a:r>
            <a:r>
              <a:rPr lang="zh-CN" altLang="zh-CN" sz="20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0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</a:t>
            </a:r>
            <a:r>
              <a:rPr lang="zh-CN" altLang="zh-CN" sz="20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0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</a:t>
            </a:r>
            <a:r>
              <a:rPr lang="zh-CN" altLang="zh-CN" sz="20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，以及</a:t>
            </a:r>
            <a:r>
              <a:rPr lang="en-US" altLang="zh-CN" sz="20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</a:t>
            </a:r>
            <a:r>
              <a:rPr lang="zh-CN" altLang="zh-CN" sz="20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0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</a:t>
            </a:r>
            <a:r>
              <a:rPr lang="zh-CN" altLang="zh-CN" sz="20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和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加工工艺的需要而加入食品中</a:t>
            </a:r>
            <a:r>
              <a:rPr lang="zh-CN" altLang="zh-CN" sz="20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</a:t>
            </a:r>
            <a:r>
              <a:rPr lang="en-US" altLang="zh-CN" sz="20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      </a:t>
            </a:r>
            <a:r>
              <a:rPr lang="zh-CN" altLang="zh-CN" sz="20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或</a:t>
            </a:r>
            <a:r>
              <a:rPr lang="en-US" altLang="zh-CN" sz="20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      </a:t>
            </a:r>
            <a:r>
              <a:rPr lang="zh-CN" altLang="zh-CN" sz="20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zh-CN" sz="2000" kern="100">
              <a:latin typeface="Times New Roman" panose="02020603050405020304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9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000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(2) </a:t>
            </a:r>
            <a:r>
              <a:rPr lang="zh-CN" altLang="zh-CN" sz="2000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分类</a:t>
            </a:r>
            <a:endParaRPr lang="zh-CN" altLang="zh-CN" sz="2000" b="1" kern="1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9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0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按</a:t>
            </a:r>
            <a:r>
              <a:rPr lang="en-US" altLang="zh-CN" sz="20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</a:t>
            </a:r>
            <a:r>
              <a:rPr lang="zh-CN" altLang="zh-CN" sz="20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不同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，可</a:t>
            </a:r>
            <a:r>
              <a:rPr lang="zh-CN" altLang="zh-CN" sz="20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分为</a:t>
            </a:r>
            <a:r>
              <a:rPr lang="en-US" altLang="zh-CN" sz="20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  </a:t>
            </a:r>
            <a:r>
              <a:rPr lang="zh-CN" altLang="zh-CN" sz="20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和</a:t>
            </a:r>
            <a:r>
              <a:rPr lang="en-US" altLang="zh-CN" sz="20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        </a:t>
            </a:r>
            <a:r>
              <a:rPr lang="zh-CN" altLang="zh-CN" sz="20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两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大类。</a:t>
            </a:r>
            <a:endParaRPr lang="zh-CN" altLang="zh-CN" sz="2000" kern="100"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76095" y="2633345"/>
            <a:ext cx="125857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食品品质</a:t>
            </a:r>
            <a:endParaRPr lang="zh-CN" altLang="zh-CN" sz="2000" b="1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45485" y="2656205"/>
            <a:ext cx="210185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色</a:t>
            </a:r>
            <a:r>
              <a:rPr lang="en-US" altLang="zh-CN" sz="20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</a:t>
            </a:r>
            <a:r>
              <a:rPr lang="zh-CN" altLang="zh-CN" sz="2000" b="1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香</a:t>
            </a:r>
            <a:r>
              <a:rPr lang="en-US" altLang="zh-CN" sz="2000" b="1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</a:t>
            </a:r>
            <a:r>
              <a:rPr lang="zh-CN" altLang="zh-CN" sz="2000" b="1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味</a:t>
            </a:r>
            <a:endParaRPr lang="zh-CN" altLang="zh-CN" sz="2000" b="1" kern="10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01385" y="2656205"/>
            <a:ext cx="13430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防腐</a:t>
            </a:r>
            <a:r>
              <a:rPr lang="en-US" altLang="zh-CN" sz="2000" b="1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</a:t>
            </a:r>
            <a:r>
              <a:rPr lang="zh-CN" altLang="zh-CN" sz="2000" b="1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保鲜</a:t>
            </a:r>
            <a:endParaRPr lang="zh-CN" altLang="zh-CN" sz="2000" b="1" kern="10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96410" y="3235325"/>
            <a:ext cx="13335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人工合成</a:t>
            </a:r>
            <a:endParaRPr lang="zh-CN" altLang="zh-CN" sz="2000" b="1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01055" y="3235325"/>
            <a:ext cx="13487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天然物质</a:t>
            </a:r>
            <a:endParaRPr lang="zh-CN" altLang="zh-CN" sz="2000" b="1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36570" y="4384040"/>
            <a:ext cx="11049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天然的</a:t>
            </a:r>
            <a:endParaRPr lang="zh-CN" altLang="zh-CN" sz="2000" b="1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98315" y="4384040"/>
            <a:ext cx="16624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人工合成的</a:t>
            </a:r>
            <a:endParaRPr lang="zh-CN" altLang="zh-CN" sz="2000" b="1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3910" y="4384040"/>
            <a:ext cx="83439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来源</a:t>
            </a:r>
            <a:endParaRPr lang="zh-CN" altLang="zh-CN" sz="2000" b="1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5" name="Title 6"/>
          <p:cNvSpPr txBox="1"/>
          <p:nvPr>
            <p:custDataLst>
              <p:tags r:id="rId1"/>
            </p:custDataLst>
          </p:nvPr>
        </p:nvSpPr>
        <p:spPr>
          <a:xfrm>
            <a:off x="70" y="-30410"/>
            <a:ext cx="10976675" cy="65849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kumimoji="0" lang="zh-CN" altLang="zh-CN" sz="2800" b="1" i="0" spc="30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三、安全使用食品添加剂</a:t>
            </a:r>
            <a:endParaRPr kumimoji="0" lang="zh-CN" altLang="zh-CN" sz="2800" b="1" i="0" spc="30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055" y="1778924"/>
            <a:ext cx="4446745" cy="323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585983"/>
            <a:ext cx="667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三、安全使用食品添加剂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5072" y="1906129"/>
            <a:ext cx="6180052" cy="42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4366" y="1635468"/>
            <a:ext cx="5202771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思考与讨论：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结合图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8-16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，举例说明食品中含有的食品添加剂。作为一名消费者，你如何看待食品广告中“零添加”“绝不含防腐剂”这样的说法？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着色剂、增味剂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4" y="2332335"/>
            <a:ext cx="4896725" cy="32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6984" y="1682777"/>
            <a:ext cx="55245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膨松剂、凝固剂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343" y="160568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5781" y="1435693"/>
            <a:ext cx="4889876" cy="488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585983"/>
            <a:ext cx="510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防腐剂、抗氧化剂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1035" y="1836548"/>
            <a:ext cx="4422675" cy="45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095" y="150951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67459" y="565688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生活中的化学品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59" y="1309346"/>
            <a:ext cx="3292641" cy="329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0237" y="705547"/>
            <a:ext cx="3576547" cy="285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9001" y="992648"/>
            <a:ext cx="4304277" cy="323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9639" y="3879930"/>
            <a:ext cx="4030285" cy="274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1684" y="4378271"/>
            <a:ext cx="3342930" cy="231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t="22938" r="3295" b="23503"/>
          <a:stretch>
            <a:fillRect/>
          </a:stretch>
        </p:blipFill>
        <p:spPr bwMode="auto">
          <a:xfrm>
            <a:off x="171905" y="4601987"/>
            <a:ext cx="3238657" cy="18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营养强化剂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8288" y="1928488"/>
            <a:ext cx="4085177" cy="408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4381" y="1162372"/>
            <a:ext cx="4350897" cy="485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 b="4144"/>
          <a:stretch>
            <a:fillRect/>
          </a:stretch>
        </p:blipFill>
        <p:spPr bwMode="auto">
          <a:xfrm>
            <a:off x="336550" y="194310"/>
            <a:ext cx="10883900" cy="66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42265" y="628015"/>
            <a:ext cx="11355070" cy="62147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b="1" kern="100">
                <a:solidFill>
                  <a:srgbClr val="0000FA"/>
                </a:solidFill>
                <a:latin typeface="微软雅黑" panose="020B0503020204020204" charset="-122"/>
                <a:ea typeface="微软雅黑" panose="020B0503020204020204" charset="-122"/>
                <a:cs typeface="Courier New" panose="02070309020205020404" pitchFamily="49" charset="0"/>
              </a:rPr>
              <a:t>3. </a:t>
            </a:r>
            <a:r>
              <a:rPr lang="zh-CN" altLang="zh-CN" b="1" kern="100">
                <a:solidFill>
                  <a:srgbClr val="0000FA"/>
                </a:solidFill>
                <a:latin typeface="微软雅黑" panose="020B0503020204020204" charset="-122"/>
                <a:ea typeface="微软雅黑" panose="020B0503020204020204" charset="-122"/>
                <a:cs typeface="Courier New" panose="02070309020205020404" pitchFamily="49" charset="0"/>
              </a:rPr>
              <a:t>食品添加剂使用的基本原则</a:t>
            </a:r>
            <a:endParaRPr lang="zh-CN" altLang="zh-CN" b="1" kern="100">
              <a:solidFill>
                <a:srgbClr val="0000FA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000" b="1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(1) </a:t>
            </a:r>
            <a:r>
              <a:rPr lang="zh-CN" altLang="zh-CN" sz="2000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食品添加剂使用时应符合以下基本要求</a:t>
            </a:r>
            <a:endParaRPr lang="zh-CN" altLang="zh-CN" sz="20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0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   ① 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不应对人体产生任何健康危害</a:t>
            </a:r>
            <a:endParaRPr lang="zh-CN" altLang="zh-CN" sz="20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0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   ② 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不应掩盖食品腐败变质</a:t>
            </a:r>
            <a:endParaRPr lang="zh-CN" altLang="zh-CN" sz="20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0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   ③ 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不应掩盖食品本身或加工过程中的质量缺陷或以掺杂、掺假、伪造为目的而使用食品添加剂</a:t>
            </a:r>
            <a:endParaRPr lang="zh-CN" altLang="zh-CN" sz="20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0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   ④ 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不应降低食品本身的营养价值</a:t>
            </a:r>
            <a:endParaRPr lang="zh-CN" altLang="zh-CN" sz="20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0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   ⑤ 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在达到预期效果的前提下尽可能降低在食品中的使用量</a:t>
            </a:r>
            <a:endParaRPr lang="zh-CN" altLang="zh-CN" sz="2000" kern="1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000" b="1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(2) </a:t>
            </a:r>
            <a:r>
              <a:rPr lang="zh-CN" altLang="zh-CN" sz="2000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在下列情况下可使用食品添加剂</a:t>
            </a:r>
            <a:endParaRPr lang="zh-CN" altLang="zh-CN" sz="20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0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   ① 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保持或提高食品本身的营养价值</a:t>
            </a:r>
            <a:endParaRPr lang="zh-CN" altLang="zh-CN" sz="20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0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   ② 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作为某些特殊食用食品的必要配料或成分</a:t>
            </a:r>
            <a:endParaRPr lang="zh-CN" altLang="zh-CN" sz="20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0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   ③ 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提高食品的质量和稳定性，改进其感官特性</a:t>
            </a:r>
            <a:endParaRPr lang="zh-CN" altLang="zh-CN" sz="20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0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   ④ 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便于食品的生产、加工、包装、运输或贮藏</a:t>
            </a:r>
            <a:endParaRPr lang="zh-CN" altLang="zh-CN" sz="20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000" b="1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(3) </a:t>
            </a:r>
            <a:r>
              <a:rPr lang="zh-CN" altLang="zh-CN" sz="2000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食品添加剂质量标准  </a:t>
            </a:r>
            <a:r>
              <a:rPr lang="en-US" altLang="zh-CN" sz="2000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GB 2760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－</a:t>
            </a:r>
            <a:r>
              <a:rPr lang="en-US" altLang="zh-CN" sz="2000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2014</a:t>
            </a:r>
            <a:endParaRPr lang="zh-CN" altLang="zh-CN" sz="20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itle 6"/>
          <p:cNvSpPr txBox="1"/>
          <p:nvPr>
            <p:custDataLst>
              <p:tags r:id="rId1"/>
            </p:custDataLst>
          </p:nvPr>
        </p:nvSpPr>
        <p:spPr>
          <a:xfrm>
            <a:off x="70" y="-30410"/>
            <a:ext cx="10976675" cy="65849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kumimoji="0" lang="zh-CN" altLang="zh-CN" sz="2800" b="1" i="0" spc="30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三、安全使用食品添加剂</a:t>
            </a:r>
            <a:endParaRPr kumimoji="0" lang="zh-CN" altLang="zh-CN" sz="2800" b="1" i="0" spc="30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lum bright="-36000" contrast="54000"/>
          </a:blip>
          <a:stretch>
            <a:fillRect/>
          </a:stretch>
        </p:blipFill>
        <p:spPr>
          <a:xfrm>
            <a:off x="7375525" y="3035935"/>
            <a:ext cx="4527550" cy="3895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0" y="708428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小结：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21304" y="2583461"/>
            <a:ext cx="620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一、化肥、农药的合理施用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21304" y="3429000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二、合理用药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21304" y="4458494"/>
            <a:ext cx="667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三、安全使用食品添加剂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00323" y="5258204"/>
            <a:ext cx="1236096" cy="5231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ct val="0"/>
              </a:spcAft>
            </a:pP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化学品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86307" y="5209426"/>
            <a:ext cx="443417" cy="628929"/>
            <a:chOff x="1918742" y="1844150"/>
            <a:chExt cx="864096" cy="1225604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2350790" y="1845618"/>
              <a:ext cx="0" cy="12241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350790" y="1844150"/>
              <a:ext cx="4320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350790" y="3062759"/>
              <a:ext cx="4320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918742" y="2450793"/>
              <a:ext cx="4320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4272731" y="4804986"/>
            <a:ext cx="766287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：如</a:t>
            </a:r>
            <a:r>
              <a:rPr lang="en-US" altLang="zh-CN" sz="26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6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6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和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化肥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等</a:t>
            </a:r>
            <a:endParaRPr lang="en-US" altLang="zh-CN" sz="2600" kern="100" smtClean="0"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86820" y="4916953"/>
            <a:ext cx="1914192" cy="5231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ct val="0"/>
              </a:spcAft>
            </a:pPr>
            <a:r>
              <a:rPr lang="zh-CN" altLang="zh-CN" sz="2600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大宗化学品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86820" y="5587011"/>
            <a:ext cx="1914192" cy="5231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ct val="0"/>
              </a:spcAft>
            </a:pPr>
            <a:r>
              <a:rPr lang="zh-CN" altLang="zh-CN" sz="2600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精细化学品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72731" y="5419845"/>
            <a:ext cx="766287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如医药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6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日用化学品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6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         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等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024246" y="486408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乙烯</a:t>
            </a:r>
            <a:endParaRPr lang="zh-CN" altLang="zh-CN" sz="2600" b="1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07809" y="4854658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硫酸</a:t>
            </a:r>
            <a:endParaRPr lang="zh-CN" altLang="zh-CN" sz="2600" b="1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559972" y="4847868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纯碱</a:t>
            </a:r>
            <a:endParaRPr lang="zh-CN" altLang="zh-CN" sz="2600" b="1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54097" y="5487458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农药</a:t>
            </a:r>
            <a:endParaRPr lang="zh-CN" altLang="zh-CN" sz="2600" b="1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29708" y="5487458"/>
            <a:ext cx="18338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食品添加剂</a:t>
            </a:r>
            <a:endParaRPr lang="zh-CN" altLang="zh-CN" sz="2600" b="1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" y="836295"/>
            <a:ext cx="6118860" cy="34493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29780" y="836295"/>
            <a:ext cx="4476750" cy="344995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生成精细化学品已经成为当代化学工业结构调整的重点之一。科学、安全、有效和合理使用化学品是每一位生产者和消费者的要求和责任。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1" grpId="0"/>
      <p:bldP spid="22" grpId="0" bldLvl="0" animBg="1"/>
      <p:bldP spid="23" grpId="0" bldLvl="0" animBg="1"/>
      <p:bldP spid="24" grpId="0"/>
      <p:bldP spid="12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1"/>
            </p:custDataLst>
          </p:nvPr>
        </p:nvSpPr>
        <p:spPr>
          <a:xfrm>
            <a:off x="262325" y="434410"/>
            <a:ext cx="10976675" cy="65849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kumimoji="0" lang="zh-CN" altLang="zh-CN" sz="2800" b="1" i="0" spc="30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一、化肥、农药的合理使用</a:t>
            </a:r>
            <a:endParaRPr kumimoji="0" lang="zh-CN" altLang="zh-CN" sz="2800" b="1" i="0" spc="30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itle 6"/>
          <p:cNvSpPr txBox="1"/>
          <p:nvPr>
            <p:custDataLst>
              <p:tags r:id="rId2"/>
            </p:custDataLst>
          </p:nvPr>
        </p:nvSpPr>
        <p:spPr>
          <a:xfrm>
            <a:off x="4526029" y="1296104"/>
            <a:ext cx="7029647" cy="452550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en-US" altLang="zh-CN" sz="2400" b="1" spc="50">
                <a:ln w="3175">
                  <a:noFill/>
                  <a:prstDash val="dash"/>
                </a:ln>
                <a:solidFill>
                  <a:srgbClr val="0000FA"/>
                </a:solidFill>
                <a:latin typeface="Times New Roman" panose="02020603050405020304" charset="0"/>
                <a:cs typeface="Times New Roman" panose="02020603050405020304" charset="0"/>
              </a:rPr>
              <a:t>1. 合理施用化肥</a:t>
            </a:r>
            <a:endParaRPr lang="en-US" altLang="zh-CN" sz="2400" b="1" spc="50">
              <a:ln w="3175">
                <a:noFill/>
                <a:prstDash val="dash"/>
              </a:ln>
              <a:solidFill>
                <a:srgbClr val="0000FA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None/>
            </a:pPr>
            <a:r>
              <a:rPr lang="en-US" altLang="zh-CN" sz="1600" b="1" spc="50">
                <a:ln w="31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(1) 合理施用化肥的重要性：保证农作物增产，减少农作物损失。</a:t>
            </a:r>
            <a:endParaRPr lang="en-US" altLang="zh-CN" sz="1600" b="1" spc="50">
              <a:ln w="3175">
                <a:noFill/>
                <a:prstDash val="dash"/>
              </a:ln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None/>
            </a:pPr>
            <a:r>
              <a:rPr lang="en-US" altLang="zh-CN" sz="1600" b="1" spc="50">
                <a:ln w="31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(2) 合理施用化肥考虑因素</a:t>
            </a:r>
            <a:endParaRPr lang="en-US" altLang="zh-CN" sz="1600" b="1" spc="50">
              <a:ln w="3175">
                <a:noFill/>
                <a:prstDash val="dash"/>
              </a:ln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None/>
            </a:pPr>
            <a:r>
              <a:rPr lang="en-US" altLang="zh-CN" sz="1600" b="1" spc="50">
                <a:ln w="31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① 土壤</a:t>
            </a:r>
            <a:r>
              <a:rPr lang="en-US" altLang="zh-CN" sz="1600" b="1" u="sng" spc="50">
                <a:ln w="31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</a:t>
            </a:r>
            <a:r>
              <a:rPr lang="en-US" altLang="zh-CN" sz="1600" b="1" spc="50">
                <a:ln w="31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，作物</a:t>
            </a:r>
            <a:r>
              <a:rPr lang="en-US" altLang="zh-CN" sz="1600" b="1" u="sng" spc="50">
                <a:ln w="31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</a:t>
            </a:r>
            <a:r>
              <a:rPr lang="en-US" altLang="zh-CN" sz="1600" b="1" spc="50">
                <a:ln w="31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en-US" altLang="zh-CN" sz="1600" b="1" spc="50">
              <a:ln w="3175">
                <a:noFill/>
                <a:prstDash val="dash"/>
              </a:ln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None/>
            </a:pPr>
            <a:r>
              <a:rPr lang="en-US" altLang="zh-CN" sz="1600" b="1" spc="50">
                <a:ln w="31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② 化肥本身性质，如硝酸铵受热或经撞击易爆炸，应改性处理后施用。</a:t>
            </a:r>
            <a:endParaRPr lang="en-US" altLang="zh-CN" sz="1600" b="1" spc="50">
              <a:ln w="3175">
                <a:noFill/>
                <a:prstDash val="dash"/>
              </a:ln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None/>
            </a:pPr>
            <a:r>
              <a:rPr lang="en-US" altLang="zh-CN" sz="1600" b="1" spc="50">
                <a:ln w="31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(3)不合理施用化肥危害</a:t>
            </a:r>
            <a:endParaRPr lang="en-US" altLang="zh-CN" sz="1600" b="1" spc="50">
              <a:ln w="3175">
                <a:noFill/>
                <a:prstDash val="dash"/>
              </a:ln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None/>
            </a:pPr>
            <a:r>
              <a:rPr lang="en-US" altLang="zh-CN" sz="1600" b="1" spc="50">
                <a:ln w="31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①过量施用不仅浪费，也可能导致水体富营养化，如水华等污染现象。</a:t>
            </a:r>
            <a:endParaRPr lang="en-US" altLang="zh-CN" sz="1600" b="1" spc="50">
              <a:ln w="3175">
                <a:noFill/>
                <a:prstDash val="dash"/>
              </a:ln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None/>
            </a:pPr>
            <a:r>
              <a:rPr lang="en-US" altLang="zh-CN" sz="1600" b="1" spc="50">
                <a:ln w="31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② 影响土壤 </a:t>
            </a:r>
            <a:r>
              <a:rPr lang="en-US" altLang="zh-CN" sz="1600" b="1" u="sng" spc="50">
                <a:ln w="31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</a:t>
            </a:r>
            <a:r>
              <a:rPr lang="en-US" altLang="zh-CN" sz="1600" b="1" spc="50">
                <a:ln w="31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和土壤结构。</a:t>
            </a:r>
            <a:endParaRPr lang="zh-CN" altLang="zh-CN" sz="1600" b="1" spc="50">
              <a:ln w="3175">
                <a:noFill/>
                <a:prstDash val="dash"/>
              </a:ln>
              <a:solidFill>
                <a:schemeClr val="tx1"/>
              </a:solidFill>
              <a:latin typeface="Times New Roman" panose="02020603050405020304"/>
              <a:cs typeface="Times New Roman" panose="02020603050405020304" charset="0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</p:grpSp>
      <p:pic>
        <p:nvPicPr>
          <p:cNvPr id="8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1239" y="1485140"/>
            <a:ext cx="3557954" cy="2158672"/>
          </a:xfrm>
          <a:prstGeom prst="rect">
            <a:avLst/>
          </a:prstGeom>
        </p:spPr>
      </p:pic>
      <p:pic>
        <p:nvPicPr>
          <p:cNvPr id="9" name="图片 8" descr="placingpictureplaceholder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81239" y="3739062"/>
            <a:ext cx="3557954" cy="188701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73040" y="3150235"/>
            <a:ext cx="2644775" cy="4508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l" fontAlgn="ctr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None/>
            </a:pPr>
            <a:r>
              <a:rPr lang="zh-CN" altLang="zh-CN" b="1" spc="5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酸碱性           营养状况</a:t>
            </a:r>
            <a:endParaRPr lang="zh-CN" altLang="zh-CN" b="1" spc="50">
              <a:ln w="3175">
                <a:noFill/>
                <a:prstDash val="dash"/>
              </a:ln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93105" y="4932680"/>
            <a:ext cx="887730" cy="4508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l" fontAlgn="ctr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None/>
            </a:pPr>
            <a:r>
              <a:rPr lang="zh-CN" altLang="zh-CN" b="1" spc="5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酸碱性</a:t>
            </a:r>
            <a:endParaRPr lang="zh-CN" altLang="zh-CN" b="1" spc="50">
              <a:ln w="3175">
                <a:noFill/>
                <a:prstDash val="dash"/>
              </a:ln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-1" y="585983"/>
            <a:ext cx="620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一、化肥、农药的合理施用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667789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560" y="997703"/>
            <a:ext cx="2928210" cy="21961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4960" y="4163656"/>
            <a:ext cx="3822456" cy="244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84" y="4223288"/>
            <a:ext cx="3279287" cy="24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84" y="1439333"/>
            <a:ext cx="3387344" cy="25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8300" y="775335"/>
            <a:ext cx="3885565" cy="5845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6"/>
          <p:cNvSpPr txBox="1"/>
          <p:nvPr>
            <p:custDataLst>
              <p:tags r:id="rId2"/>
            </p:custDataLst>
          </p:nvPr>
        </p:nvSpPr>
        <p:spPr>
          <a:xfrm>
            <a:off x="70" y="-30410"/>
            <a:ext cx="10976675" cy="65849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kumimoji="0" lang="zh-CN" altLang="en-US" sz="2800" b="1" i="0" spc="30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【思考与讨论】</a:t>
            </a:r>
            <a:endParaRPr kumimoji="0" lang="zh-CN" altLang="en-US" sz="2800" b="1" i="0" spc="30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6870" y="775335"/>
            <a:ext cx="7615555" cy="58464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</a:t>
            </a:r>
            <a:r>
              <a:rPr lang="zh-CN" altLang="en-US" sz="2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以“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农业生产中是否应该继续施用化肥和农药</a:t>
            </a:r>
            <a:r>
              <a:rPr lang="zh-CN" altLang="en-US" sz="2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”为题进行小组辩论。可以参考下列正方和反方的一些观点。</a:t>
            </a:r>
            <a:endParaRPr lang="zh-CN" altLang="en-US" sz="24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0000FA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正方观点举例：</a:t>
            </a:r>
            <a:endParaRPr lang="zh-CN" altLang="en-US" sz="2400">
              <a:solidFill>
                <a:srgbClr val="0000FA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0000FA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（1）解决全球快速增长人口的吃饭问题。</a:t>
            </a:r>
            <a:endParaRPr lang="zh-CN" altLang="en-US" sz="2400">
              <a:solidFill>
                <a:srgbClr val="0000FA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0000FA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（2）与有机肥料和天然农药相比，化肥和有机合成农药用量少、见效快。</a:t>
            </a:r>
            <a:endParaRPr lang="zh-CN" altLang="en-US" sz="2400">
              <a:solidFill>
                <a:srgbClr val="0000FA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0000FA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（3）降低生产成本，促进农业机械化发展。</a:t>
            </a:r>
            <a:endParaRPr lang="zh-CN" altLang="en-US" sz="2400">
              <a:solidFill>
                <a:srgbClr val="0000FA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反方观点举例：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（1）滥用农药会破坏当地的生态环境。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（2）研制和施用杀虫剂等农药已经进入了恶性循环。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（3）绿色食品的口味更好。很多食品味道不好可能与化肥和农药的施用有关。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二、合理用药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0224" y="1408771"/>
            <a:ext cx="11739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    药物的种类很多，按照来源可以分为天然药物与合成药物。现有药物中的大部分属于合成药物。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3913322" y="3130657"/>
          <a:ext cx="4579749" cy="314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982" y="3429000"/>
            <a:ext cx="3573119" cy="29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213" y="3356827"/>
            <a:ext cx="3213977" cy="29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89255" y="837565"/>
            <a:ext cx="2553970" cy="4895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b="1" kern="100">
                <a:solidFill>
                  <a:srgbClr val="0000F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zh-CN" b="1" kern="100">
                <a:solidFill>
                  <a:srgbClr val="0000F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药物的分类</a:t>
            </a:r>
            <a:endParaRPr lang="zh-CN" altLang="zh-CN" b="1" kern="100">
              <a:solidFill>
                <a:srgbClr val="0000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8594" name="Picture 2" descr="S24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545" y="1441450"/>
            <a:ext cx="8891270" cy="23463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389255" y="4229735"/>
            <a:ext cx="8211820" cy="187452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b="1" kern="100">
                <a:solidFill>
                  <a:srgbClr val="0000F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zh-CN" b="1" kern="100">
                <a:solidFill>
                  <a:srgbClr val="0000F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药物在人体内作用方式</a:t>
            </a:r>
            <a:endParaRPr lang="zh-CN" altLang="zh-CN" b="1" kern="100">
              <a:solidFill>
                <a:srgbClr val="0000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600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    (1) 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改变机体细胞周围的物理及化学环境。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kern="100">
                <a:latin typeface="Times New Roman" panose="02020603050405020304" charset="0"/>
                <a:ea typeface="微软雅黑" panose="020B0503020204020204" charset="-122"/>
              </a:rPr>
              <a:t>    (2) 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药物分子和机体生物大分子的功能基团相结合。</a:t>
            </a:r>
            <a:endParaRPr lang="zh-CN" altLang="zh-CN" sz="2600" b="1" kern="100">
              <a:solidFill>
                <a:srgbClr val="2258A2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  <p:sp>
        <p:nvSpPr>
          <p:cNvPr id="4" name="Title 6"/>
          <p:cNvSpPr txBox="1"/>
          <p:nvPr>
            <p:custDataLst>
              <p:tags r:id="rId2"/>
            </p:custDataLst>
          </p:nvPr>
        </p:nvSpPr>
        <p:spPr>
          <a:xfrm>
            <a:off x="70" y="-30410"/>
            <a:ext cx="10976675" cy="65849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kumimoji="0" lang="zh-CN" altLang="zh-CN" sz="2800" b="1" i="0" spc="30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二、合理用药</a:t>
            </a:r>
            <a:endParaRPr kumimoji="0" lang="zh-CN" altLang="zh-CN" sz="2800" b="1" i="0" spc="30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525" y="1441450"/>
            <a:ext cx="1885950" cy="2346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194175"/>
            <a:ext cx="2628900" cy="191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阿司匹林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536" y="1331280"/>
            <a:ext cx="12080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 阿司匹林是一种重要的合成药物，化学名称为乙酰水杨酸，具有解热镇痛作用。阿司匹林的发现源于柳树皮中含有的一种物质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水杨酸，阿司匹林就是以水杨酸为原料生产的。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249" y="2958535"/>
            <a:ext cx="10867703" cy="3628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0321"/>
  <p:tag name="KSO_WM_UNIT_BLOCK" val="0"/>
  <p:tag name="KSO_WM_UNIT_COMPATIBLE" val="0"/>
  <p:tag name="KSO_WM_UNIT_DEFAULT_FONT" val="32;36;4"/>
  <p:tag name="KSO_WM_UNIT_DIAGRAM_ISNUMVISUAL" val="0"/>
  <p:tag name="KSO_WM_UNIT_DIAGRAM_ISREFERUNIT" val="0"/>
  <p:tag name="KSO_WM_UNIT_HIGHLIGHT" val="0"/>
  <p:tag name="KSO_WM_UNIT_ID" val="diagram2020032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LACING_PICTURE_MD4" val="0"/>
  <p:tag name="KSO_WM_UNIT_PRESET_TEXT" val="点击输入大标题"/>
  <p:tag name="KSO_WM_UNIT_SHOW_EDIT_AREA_INDICATION" val="1"/>
  <p:tag name="KSO_WM_UNIT_SM_LIMIT_TYPE" val="1"/>
  <p:tag name="KSO_WM_UNIT_SMARTLAYOUT_COMPRESS_INFO" val="{&#10;    &quot;id&quot;: &quot;2020-05-05T20:40:09&quot;,&#10;    &quot;max&quot;: 0.32496371171606597,&#10;    &quot;parentMax&quot;: {&#10;        &quot;max&quot;: 2.1784221150555894&#10;    },&#10;    &quot;topChanged&quot;: 0&#10;}&#10;"/>
  <p:tag name="KSO_WM_UNIT_TYPE" val="a"/>
  <p:tag name="KSO_WM_UNIT_VALUE" val="26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0321"/>
  <p:tag name="KSO_WM_UNIT_BLOCK" val="0"/>
  <p:tag name="KSO_WM_UNIT_COMPATIBLE" val="0"/>
  <p:tag name="KSO_WM_UNIT_DEFAULT_FONT" val="32;36;4"/>
  <p:tag name="KSO_WM_UNIT_DIAGRAM_ISNUMVISUAL" val="0"/>
  <p:tag name="KSO_WM_UNIT_DIAGRAM_ISREFERUNIT" val="0"/>
  <p:tag name="KSO_WM_UNIT_HIGHLIGHT" val="0"/>
  <p:tag name="KSO_WM_UNIT_ID" val="diagram2020032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LACING_PICTURE_MD4" val="0"/>
  <p:tag name="KSO_WM_UNIT_PRESET_TEXT" val="点击输入大标题"/>
  <p:tag name="KSO_WM_UNIT_SHOW_EDIT_AREA_INDICATION" val="1"/>
  <p:tag name="KSO_WM_UNIT_SM_LIMIT_TYPE" val="1"/>
  <p:tag name="KSO_WM_UNIT_SMARTLAYOUT_COMPRESS_INFO" val="{&#10;    &quot;id&quot;: &quot;2020-05-05T20:40:09&quot;,&#10;    &quot;max&quot;: 0.32496371171606597,&#10;    &quot;parentMax&quot;: {&#10;        &quot;max&quot;: 2.1784221150555894&#10;    },&#10;    &quot;topChanged&quot;: 0&#10;}&#10;"/>
  <p:tag name="KSO_WM_UNIT_TYPE" val="a"/>
  <p:tag name="KSO_WM_UNIT_VALUE" val="26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0321"/>
  <p:tag name="KSO_WM_UNIT_BLOCK" val="0"/>
  <p:tag name="KSO_WM_UNIT_COMPATIBLE" val="0"/>
  <p:tag name="KSO_WM_UNIT_DEFAULT_FONT" val="32;36;4"/>
  <p:tag name="KSO_WM_UNIT_DIAGRAM_ISNUMVISUAL" val="0"/>
  <p:tag name="KSO_WM_UNIT_DIAGRAM_ISREFERUNIT" val="0"/>
  <p:tag name="KSO_WM_UNIT_HIGHLIGHT" val="0"/>
  <p:tag name="KSO_WM_UNIT_ID" val="diagram2020032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LACING_PICTURE_MD4" val="0"/>
  <p:tag name="KSO_WM_UNIT_PRESET_TEXT" val="点击输入大标题"/>
  <p:tag name="KSO_WM_UNIT_SHOW_EDIT_AREA_INDICATION" val="1"/>
  <p:tag name="KSO_WM_UNIT_SM_LIMIT_TYPE" val="1"/>
  <p:tag name="KSO_WM_UNIT_SMARTLAYOUT_COMPRESS_INFO" val="{&#10;    &quot;id&quot;: &quot;2020-05-05T20:40:09&quot;,&#10;    &quot;max&quot;: 0.32496371171606597,&#10;    &quot;parentMax&quot;: {&#10;        &quot;max&quot;: 2.1784221150555894&#10;    },&#10;    &quot;topChanged&quot;: 0&#10;}&#10;"/>
  <p:tag name="KSO_WM_UNIT_TYPE" val="a"/>
  <p:tag name="KSO_WM_UNIT_VALUE" val="26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0321"/>
  <p:tag name="KSO_WM_UNIT_BLOCK" val="0"/>
  <p:tag name="KSO_WM_UNIT_COMPATIBLE" val="0"/>
  <p:tag name="KSO_WM_UNIT_DEFAULT_FONT" val="32;36;4"/>
  <p:tag name="KSO_WM_UNIT_DIAGRAM_ISNUMVISUAL" val="0"/>
  <p:tag name="KSO_WM_UNIT_DIAGRAM_ISREFERUNIT" val="0"/>
  <p:tag name="KSO_WM_UNIT_HIGHLIGHT" val="0"/>
  <p:tag name="KSO_WM_UNIT_ID" val="diagram2020032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LACING_PICTURE_MD4" val="0"/>
  <p:tag name="KSO_WM_UNIT_PRESET_TEXT" val="点击输入大标题"/>
  <p:tag name="KSO_WM_UNIT_SHOW_EDIT_AREA_INDICATION" val="1"/>
  <p:tag name="KSO_WM_UNIT_SM_LIMIT_TYPE" val="1"/>
  <p:tag name="KSO_WM_UNIT_SMARTLAYOUT_COMPRESS_INFO" val="{&#10;    &quot;id&quot;: &quot;2020-05-05T20:40:09&quot;,&#10;    &quot;max&quot;: 0.32496371171606597,&#10;    &quot;parentMax&quot;: {&#10;        &quot;max&quot;: 2.1784221150555894&#10;    },&#10;    &quot;topChanged&quot;: 0&#10;}&#10;"/>
  <p:tag name="KSO_WM_UNIT_TYPE" val="a"/>
  <p:tag name="KSO_WM_UNIT_VALUE" val="26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0321"/>
  <p:tag name="KSO_WM_UNIT_BLOCK" val="0"/>
  <p:tag name="KSO_WM_UNIT_COMPATIBLE" val="0"/>
  <p:tag name="KSO_WM_UNIT_DEFAULT_FONT" val="32;36;4"/>
  <p:tag name="KSO_WM_UNIT_DIAGRAM_ISNUMVISUAL" val="0"/>
  <p:tag name="KSO_WM_UNIT_DIAGRAM_ISREFERUNIT" val="0"/>
  <p:tag name="KSO_WM_UNIT_HIGHLIGHT" val="0"/>
  <p:tag name="KSO_WM_UNIT_ID" val="diagram2020032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LACING_PICTURE_MD4" val="0"/>
  <p:tag name="KSO_WM_UNIT_PRESET_TEXT" val="点击输入大标题"/>
  <p:tag name="KSO_WM_UNIT_SHOW_EDIT_AREA_INDICATION" val="1"/>
  <p:tag name="KSO_WM_UNIT_SM_LIMIT_TYPE" val="1"/>
  <p:tag name="KSO_WM_UNIT_SMARTLAYOUT_COMPRESS_INFO" val="{&#10;    &quot;id&quot;: &quot;2020-05-05T20:40:09&quot;,&#10;    &quot;max&quot;: 0.32496371171606597,&#10;    &quot;parentMax&quot;: {&#10;        &quot;max&quot;: 2.1784221150555894&#10;    },&#10;    &quot;topChanged&quot;: 0&#10;}&#10;"/>
  <p:tag name="KSO_WM_UNIT_TYPE" val="a"/>
  <p:tag name="KSO_WM_UNIT_VALUE" val="26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0321"/>
  <p:tag name="KSO_WM_UNIT_BLOCK" val="0"/>
  <p:tag name="KSO_WM_UNIT_COMPATIBLE" val="0"/>
  <p:tag name="KSO_WM_UNIT_DEFAULT_FONT" val="32;36;4"/>
  <p:tag name="KSO_WM_UNIT_DIAGRAM_ISNUMVISUAL" val="0"/>
  <p:tag name="KSO_WM_UNIT_DIAGRAM_ISREFERUNIT" val="0"/>
  <p:tag name="KSO_WM_UNIT_HIGHLIGHT" val="0"/>
  <p:tag name="KSO_WM_UNIT_ID" val="diagram2020032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LACING_PICTURE_MD4" val="0"/>
  <p:tag name="KSO_WM_UNIT_PRESET_TEXT" val="点击输入大标题"/>
  <p:tag name="KSO_WM_UNIT_SHOW_EDIT_AREA_INDICATION" val="1"/>
  <p:tag name="KSO_WM_UNIT_SM_LIMIT_TYPE" val="1"/>
  <p:tag name="KSO_WM_UNIT_SMARTLAYOUT_COMPRESS_INFO" val="{&#10;    &quot;id&quot;: &quot;2020-05-05T20:40:09&quot;,&#10;    &quot;max&quot;: 0.32496371171606597,&#10;    &quot;parentMax&quot;: {&#10;        &quot;max&quot;: 2.1784221150555894&#10;    },&#10;    &quot;topChanged&quot;: 0&#10;}&#10;"/>
  <p:tag name="KSO_WM_UNIT_TYPE" val="a"/>
  <p:tag name="KSO_WM_UNIT_VALUE" val="26"/>
</p:tagLst>
</file>

<file path=ppt/tags/tag15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8.10.10"/>
  <p:tag name="AS_TITLE" val="Aspose.Slides for .NET 4.0 Client Profile"/>
  <p:tag name="AS_VERSION" val="18.10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0321"/>
  <p:tag name="KSO_WM_UNIT_BLOCK" val="0"/>
  <p:tag name="KSO_WM_UNIT_COMPATIBLE" val="0"/>
  <p:tag name="KSO_WM_UNIT_DEFAULT_FONT" val="14;18;2"/>
  <p:tag name="KSO_WM_UNIT_DIAGRAM_ISNUMVISUAL" val="0"/>
  <p:tag name="KSO_WM_UNIT_DIAGRAM_ISREFERUNIT" val="0"/>
  <p:tag name="KSO_WM_UNIT_HIGHLIGHT" val="0"/>
  <p:tag name="KSO_WM_UNIT_ID" val="diagram20200321_1*f*1"/>
  <p:tag name="KSO_WM_UNIT_INDEX" val="1"/>
  <p:tag name="KSO_WM_UNIT_LAYERLEVEL" val="1"/>
  <p:tag name="KSO_WM_UNIT_NOCLEAR" val="0"/>
  <p:tag name="KSO_WM_UNIT_PLACING_PICTURE_MD4" val="0"/>
  <p:tag name="KSO_WM_UNIT_PRESET_TEXT" val="点击输入正文"/>
  <p:tag name="KSO_WM_UNIT_SHOW_EDIT_AREA_INDICATION" val="1"/>
  <p:tag name="KSO_WM_UNIT_TYPE" val="f"/>
  <p:tag name="KSO_WM_UNIT_VALUE" val="154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0321"/>
  <p:tag name="KSO_WM_UNIT_BLOCK" val="0"/>
  <p:tag name="KSO_WM_UNIT_COMPATIBLE" val="0"/>
  <p:tag name="KSO_WM_UNIT_DECORATE_INFO" val="{&quot;DecorateInfoX&quot;:{&quot;IsLeft&quot;:true,&quot;IsRight&quot;:false,&quot;IsAbs&quot;:false},&quot;DecorateInfoY&quot;:{&quot;IsTop&quot;:true,&quot;IsBottom&quot;:false,&quot;IsAbs&quot;:false}}"/>
  <p:tag name="KSO_WM_UNIT_DIAGRAM_ISNUMVISUAL" val="0"/>
  <p:tag name="KSO_WM_UNIT_DIAGRAM_ISREFERUNIT" val="0"/>
  <p:tag name="KSO_WM_UNIT_HIGHLIGHT" val="0"/>
  <p:tag name="KSO_WM_UNIT_ID" val="diagram20200321_1*i*1"/>
  <p:tag name="KSO_WM_UNIT_INDEX" val="1"/>
  <p:tag name="KSO_WM_UNIT_LAYERLEVEL" val="1"/>
  <p:tag name="KSO_WM_UNIT_PLACING_PICTURE_MD4" val="0"/>
  <p:tag name="KSO_WM_UNIT_SM_LIMIT_TYPE" val="1"/>
  <p:tag name="KSO_WM_UNIT_TYPE" val="i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0321"/>
  <p:tag name="KSO_WM_UNIT_COMPATIBLE" val="0"/>
  <p:tag name="KSO_WM_UNIT_DIAGRAM_ISNUMVISUAL" val="0"/>
  <p:tag name="KSO_WM_UNIT_DIAGRAM_ISREFERUNIT" val="0"/>
  <p:tag name="KSO_WM_UNIT_HIGHLIGHT" val="0"/>
  <p:tag name="KSO_WM_UNIT_ID" val="diagram20200321_1*i*2"/>
  <p:tag name="KSO_WM_UNIT_INDEX" val="2"/>
  <p:tag name="KSO_WM_UNIT_LAYERLEVEL" val="1"/>
  <p:tag name="KSO_WM_UNIT_PLACING_PICTURE_MD4" val="0"/>
  <p:tag name="KSO_WM_UNIT_SM_LIMIT_TYPE" val="1"/>
  <p:tag name="KSO_WM_UNIT_TYPE" val="i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0321"/>
  <p:tag name="KSO_WM_UNIT_COMPATIBLE" val="0"/>
  <p:tag name="KSO_WM_UNIT_DIAGRAM_ISNUMVISUAL" val="0"/>
  <p:tag name="KSO_WM_UNIT_DIAGRAM_ISREFERUNIT" val="0"/>
  <p:tag name="KSO_WM_UNIT_HIGHLIGHT" val="0"/>
  <p:tag name="KSO_WM_UNIT_ID" val="diagram20200321_1*i*3"/>
  <p:tag name="KSO_WM_UNIT_INDEX" val="3"/>
  <p:tag name="KSO_WM_UNIT_LAYERLEVEL" val="1"/>
  <p:tag name="KSO_WM_UNIT_PLACING_PICTURE_MD4" val="0"/>
  <p:tag name="KSO_WM_UNIT_SM_LIMIT_TYPE" val="1"/>
  <p:tag name="KSO_WM_UNIT_TYPE" val="i"/>
</p:tagLst>
</file>

<file path=ppt/tags/tag6.xml><?xml version="1.0" encoding="utf-8"?>
<p:tagLst xmlns:p="http://schemas.openxmlformats.org/presentationml/2006/main">
  <p:tag name="FEATURENAME" val="collage"/>
  <p:tag name="KSO_WM_BEAUTIFY_FLAG" val="#wm#"/>
  <p:tag name="KSO_WM_TAG_VERSION" val="1.0"/>
  <p:tag name="KSO_WM_TEMPLATE_CATEGORY" val="diagram"/>
  <p:tag name="KSO_WM_TEMPLATE_INDEX" val="20200321"/>
  <p:tag name="KSO_WM_UNIT_BLOCK" val="0"/>
  <p:tag name="KSO_WM_UNIT_COMPATIBLE" val="0"/>
  <p:tag name="KSO_WM_UNIT_DIAGRAM_ISNUMVISUAL" val="0"/>
  <p:tag name="KSO_WM_UNIT_DIAGRAM_ISREFERUNIT" val="0"/>
  <p:tag name="KSO_WM_UNIT_HIGHLIGHT" val="0"/>
  <p:tag name="KSO_WM_UNIT_ID" val="diagram20200321_1*d*1"/>
  <p:tag name="KSO_WM_UNIT_INDEX" val="1"/>
  <p:tag name="KSO_WM_UNIT_LAYERLEVEL" val="1"/>
  <p:tag name="KSO_WM_UNIT_PLACING_PICTURE" val="43839.6939084144"/>
  <p:tag name="KSO_WM_UNIT_PLACING_PICTURE_COLLAGE_RELATIVERECTANGLE" val="{&quot;bottom&quot;:0,&quot;left&quot;:0,&quot;right&quot;:0,&quot;top&quot;:0}"/>
  <p:tag name="KSO_WM_UNIT_PLACING_PICTURE_COLLAGE_VIEWPORT" val="{&quot;height&quot;:3399.4838225201761,&quot;width&quot;:5603.0771653543306}"/>
  <p:tag name="KSO_WM_UNIT_PLACING_PICTURE_INFO" val="{&quot;code&quot;:&quot;A&quot;,&quot;full_picture&quot;:true,&quot;last_crop_picture&quot;:&quot;[1]&quot;,&quot;last_full_picture&quot;:&quot;A&quot;,&quot;margin&quot;:{&quot;bottom&quot;:15.928388066258151,&quot;top&quot;:15.314860112837096},&quot;scheme&quot;:&quot;2-1&quot;,&quot;spacing&quot;:5}"/>
  <p:tag name="KSO_WM_UNIT_PLACING_PICTURE_MD4" val="0"/>
  <p:tag name="KSO_WM_UNIT_PLACING_PICTURE_USER_RELATIVERECTANGLE" val="{&quot;bottom&quot;:0,&quot;left&quot;:0,&quot;right&quot;:0,&quot;top&quot;:0}"/>
  <p:tag name="KSO_WM_UNIT_PLACING_PICTURE_USER_VIEWPORT" val="{&quot;height&quot;:3476.5096843639167,&quot;width&quot;:5603.077392578125}"/>
  <p:tag name="KSO_WM_UNIT_SUPPORT_UNIT_TYPE" val="[&quot;all&quot;]"/>
  <p:tag name="KSO_WM_UNIT_TYPE" val="d"/>
  <p:tag name="KSO_WM_UNIT_VALUE" val="1266*2031"/>
  <p:tag name="REFSHAPE" val="906934020"/>
</p:tagLst>
</file>

<file path=ppt/tags/tag7.xml><?xml version="1.0" encoding="utf-8"?>
<p:tagLst xmlns:p="http://schemas.openxmlformats.org/presentationml/2006/main">
  <p:tag name="FEATURENAME" val="collage"/>
  <p:tag name="KSO_WM_BEAUTIFY_FLAG" val="#wm#"/>
  <p:tag name="KSO_WM_TAG_VERSION" val="1.0"/>
  <p:tag name="KSO_WM_TEMPLATE_CATEGORY" val="diagram"/>
  <p:tag name="KSO_WM_TEMPLATE_INDEX" val="20200321"/>
  <p:tag name="KSO_WM_UNIT_BLOCK" val="0"/>
  <p:tag name="KSO_WM_UNIT_COMPATIBLE" val="0"/>
  <p:tag name="KSO_WM_UNIT_DIAGRAM_ISNUMVISUAL" val="0"/>
  <p:tag name="KSO_WM_UNIT_DIAGRAM_ISREFERUNIT" val="0"/>
  <p:tag name="KSO_WM_UNIT_HIGHLIGHT" val="0"/>
  <p:tag name="KSO_WM_UNIT_ID" val="diagram20200321_1*d*1"/>
  <p:tag name="KSO_WM_UNIT_INDEX" val="1"/>
  <p:tag name="KSO_WM_UNIT_LAYERLEVEL" val="1"/>
  <p:tag name="KSO_WM_UNIT_PLACING_PICTURE" val="43839.6939084144"/>
  <p:tag name="KSO_WM_UNIT_PLACING_PICTURE_COLLAGE_RELATIVERECTANGLE" val="{&quot;bottom&quot;:0,&quot;left&quot;:0,&quot;right&quot;:0,&quot;top&quot;:0}"/>
  <p:tag name="KSO_WM_UNIT_PLACING_PICTURE_COLLAGE_VIEWPORT" val="{&quot;height&quot;:2971.6818105522834,&quot;width&quot;:5603.0771653543306}"/>
  <p:tag name="KSO_WM_UNIT_PLACING_PICTURE_INFO" val="{&quot;code&quot;:&quot;A&quot;,&quot;full_picture&quot;:true,&quot;last_crop_picture&quot;:&quot;[1]&quot;,&quot;last_full_picture&quot;:&quot;A&quot;,&quot;margin&quot;:{&quot;bottom&quot;:15.928388066258151,&quot;top&quot;:15.314860112837096},&quot;scheme&quot;:&quot;2-1&quot;,&quot;spacing&quot;:5}"/>
  <p:tag name="KSO_WM_UNIT_PLACING_PICTURE_MD4" val="0"/>
  <p:tag name="KSO_WM_UNIT_PLACING_PICTURE_USER_RELATIVERECTANGLE" val="{&quot;bottom&quot;:0,&quot;left&quot;:0,&quot;right&quot;:0,&quot;top&quot;:0}"/>
  <p:tag name="KSO_WM_UNIT_PLACING_PICTURE_USER_VIEWPORT" val="{&quot;height&quot;:3057.5028901476308,&quot;width&quot;:5603.077392578125}"/>
  <p:tag name="KSO_WM_UNIT_SUPPORT_UNIT_TYPE" val="[&quot;all&quot;]"/>
  <p:tag name="KSO_WM_UNIT_TYPE" val="d"/>
  <p:tag name="KSO_WM_UNIT_VALUE" val="1266*2031"/>
  <p:tag name="REFSHAPE" val="906927084"/>
</p:tagLst>
</file>

<file path=ppt/tags/tag8.xml><?xml version="1.0" encoding="utf-8"?>
<p:tagLst xmlns:p="http://schemas.openxmlformats.org/presentationml/2006/main">
  <p:tag name="KSO_WM_BEAUTIFY_FLAG" val="#wm#"/>
  <p:tag name="KSO_WM_SLIDE_BACKGROUND" val="[&quot;general&quot;,&quot;frame&quot;,&quot;bottomTop&quot;]"/>
  <p:tag name="KSO_WM_SLIDE_CAN_ADD_NAVIGATION" val="1"/>
  <p:tag name="KSO_WM_SLIDE_ID" val="diagram20200321_1"/>
  <p:tag name="KSO_WM_SLIDE_INDEX" val="1"/>
  <p:tag name="KSO_WM_SLIDE_ITEM_CNT" val="0"/>
  <p:tag name="KSO_WM_SLIDE_LAYOUT" val="a_d_f"/>
  <p:tag name="KSO_WM_SLIDE_LAYOUT_CNT" val="1_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id&quot;: &quot;2020-05-05T20:40:09&quot;,&#10;    &quot;maxSize&quot;: {&#10;        &quot;size1&quot;: 32.799999999999997&#10;    },&#10;    &quot;minSize&quot;: {&#10;        &quot;size1&quot;: 24.600000000000001&#10;    },&#10;    &quot;normalSize&quot;: {&#10;        &quot;size1&quot;: 25.003411502788072&#10;    },&#10;    &quot;subLayout&quot;: [&#10;        {&#10;            &quot;horizontalAlign&quot;: 0,&#10;            &quot;id&quot;: &quot;2020-05-05T20:40:09&quot;,&#10;            &quot;margin&quot;: {&#10;                &quot;bottom&quot;: 1.2439998388290405,&#10;                &quot;left&quot;: 1.690000057220459,&#10;                &quot;right&quot;: 1.690000057220459,&#10;                &quot;top&quot;: 1.690000057220459&#10;            },&#10;            &quot;type&quot;: 0,&#10;            &quot;verticalAlign&quot;: 1&#10;        },&#10;        {&#10;            &quot;backgroundInfo&quot;: [&#10;                {&#10;                    &quot;bottom&quot;: 0.058357569999999998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-0.058357569999999998,&#10;                    &quot;topAbs&quot;: false,&#10;                    &quot;type&quot;: &quot;bottomTop&quot;&#10;                }&#10;            ],&#10;            &quot;direction&quot;: 1,&#10;            &quot;id&quot;: &quot;2020-05-05T20:40:09&quot;,&#10;            &quot;maxSize&quot;: {&#10;                &quot;size1&quot;: 68.099999999999994&#10;            },&#10;            &quot;minSize&quot;: {&#10;                &quot;size1&quot;: 36.200000000000003&#10;            },&#10;            &quot;normalSize&quot;: {&#10;                &quot;size1&quot;: 37.266666666666666&#10;            },&#10;            &quot;subLayout&quot;: [&#10;                {&#10;                    &quot;horizontalAlign&quot;: 0,&#10;                    &quot;id&quot;: &quot;2020-05-05T20:40:09&quot;,&#10;                    &quot;margin&quot;: {&#10;                        &quot;bottom&quot;: 1.690000057220459,&#10;                        &quot;left&quot;: 1.7029999494552612,&#10;                        &quot;right&quot;: 1.034000039100647,&#10;                        &quot;top&quot;: 0.026000002399086952&#10;                    },&#10;                    &quot;marginOverLayout&quot;: {&#10;                        &quot;bottom&quot;: 1.690000057220459,&#10;                        &quot;left&quot;: 1.7029999494552612,&#10;                        &quot;right&quot;: 1.034000039100647,&#10;                        &quot;top&quot;: 0.026000002399086952&#10;                    },&#10;                    &quot;type&quot;: 1,&#10;                    &quot;verticalAlign&quot;: 1&#10;                },&#10;                {&#10;                    &quot;horizontalAlign&quot;: 0,&#10;                    &quot;id&quot;: &quot;2020-05-05T20:40:09&quot;,&#10;                    &quot;margin&quot;: {&#10;                        &quot;bottom&quot;: 1.690000057220459,&#10;                        &quot;left&quot;: 0.026000002399086952,&#10;                        &quot;right&quot;: 1.690000057220459,&#10;                        &quot;top&quot;: 0.026000002399086952&#10;                    },&#10;                    &quot;type&quot;: 0,&#10;                    &quot;verticalAlign&quot;: 1&#10;                }&#10;            ],&#10;            &quot;type&quot;: 0&#10;        }&#10;    ],&#10;    &quot;type&quot;: 1&#10;}&#10;"/>
  <p:tag name="KSO_WM_SLIDE_POSITION" val="47*34"/>
  <p:tag name="KSO_WM_SLIDE_RATIO" val="1.777778"/>
  <p:tag name="KSO_WM_SLIDE_SIZE" val="866*458"/>
  <p:tag name="KSO_WM_SLIDE_SUBTYPE" val="picTxt"/>
  <p:tag name="KSO_WM_SLIDE_TYPE" val="text"/>
  <p:tag name="KSO_WM_TAG_VERSION" val="1.0"/>
  <p:tag name="KSO_WM_TEMPLATE_CATEGORY" val="diagram"/>
  <p:tag name="KSO_WM_TEMPLATE_COLOR_TYPE" val="1"/>
  <p:tag name="KSO_WM_TEMPLATE_INDEX" val="20200321"/>
  <p:tag name="KSO_WM_TEMPLATE_MASTER_TYPE" val="0"/>
  <p:tag name="KSO_WM_TEMPLATE_SUBCATEGORY" val="11"/>
  <p:tag name="KSO_WM_UNIT_SHOW_EDIT_AREA_INDICATION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0321"/>
  <p:tag name="KSO_WM_UNIT_BLOCK" val="0"/>
  <p:tag name="KSO_WM_UNIT_COMPATIBLE" val="0"/>
  <p:tag name="KSO_WM_UNIT_DEFAULT_FONT" val="32;36;4"/>
  <p:tag name="KSO_WM_UNIT_DIAGRAM_ISNUMVISUAL" val="0"/>
  <p:tag name="KSO_WM_UNIT_DIAGRAM_ISREFERUNIT" val="0"/>
  <p:tag name="KSO_WM_UNIT_HIGHLIGHT" val="0"/>
  <p:tag name="KSO_WM_UNIT_ID" val="diagram2020032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LACING_PICTURE_MD4" val="0"/>
  <p:tag name="KSO_WM_UNIT_PRESET_TEXT" val="点击输入大标题"/>
  <p:tag name="KSO_WM_UNIT_SHOW_EDIT_AREA_INDICATION" val="1"/>
  <p:tag name="KSO_WM_UNIT_SM_LIMIT_TYPE" val="1"/>
  <p:tag name="KSO_WM_UNIT_SMARTLAYOUT_COMPRESS_INFO" val="{&#10;    &quot;id&quot;: &quot;2020-05-05T20:40:09&quot;,&#10;    &quot;max&quot;: 0.32496371171606597,&#10;    &quot;parentMax&quot;: {&#10;        &quot;max&quot;: 2.1784221150555894&#10;    },&#10;    &quot;topChanged&quot;: 0&#10;}&#10;"/>
  <p:tag name="KSO_WM_UNIT_TYPE" val="a"/>
  <p:tag name="KSO_WM_UNIT_VALUE" val="26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1919</Words>
  <Application>WPS 演示</Application>
  <PresentationFormat>宽屏</PresentationFormat>
  <Paragraphs>157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字魂27号-布丁体</vt:lpstr>
      <vt:lpstr>黑体</vt:lpstr>
      <vt:lpstr>微软雅黑</vt:lpstr>
      <vt:lpstr>Arial Unicode MS</vt:lpstr>
      <vt:lpstr>Times New Roman</vt:lpstr>
      <vt:lpstr>Courier New</vt:lpstr>
      <vt:lpstr>Segoe UI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 春桥</dc:creator>
  <cp:lastModifiedBy>丹丹</cp:lastModifiedBy>
  <cp:revision>126</cp:revision>
  <dcterms:created xsi:type="dcterms:W3CDTF">2019-09-12T01:34:00Z</dcterms:created>
  <dcterms:modified xsi:type="dcterms:W3CDTF">2022-05-07T07:22:11Z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ACB961274C2C4D90938A8A44EB295F9A</vt:lpwstr>
  </property>
</Properties>
</file>