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heme/theme6.xml" ContentType="application/vnd.openxmlformats-officedocument.them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1"/>
  </p:notesMasterIdLst>
  <p:sldIdLst>
    <p:sldId id="256" r:id="rId6"/>
    <p:sldId id="448" r:id="rId7"/>
    <p:sldId id="340" r:id="rId8"/>
    <p:sldId id="470" r:id="rId9"/>
    <p:sldId id="460" r:id="rId10"/>
    <p:sldId id="471" r:id="rId11"/>
    <p:sldId id="450" r:id="rId12"/>
    <p:sldId id="449" r:id="rId13"/>
    <p:sldId id="461" r:id="rId14"/>
    <p:sldId id="443" r:id="rId15"/>
    <p:sldId id="407" r:id="rId16"/>
    <p:sldId id="411" r:id="rId17"/>
    <p:sldId id="462" r:id="rId18"/>
    <p:sldId id="339" r:id="rId19"/>
    <p:sldId id="463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SzPct val="10000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SzPct val="100000"/>
      <a:buFontTx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SzPct val="100000"/>
      <a:buFontTx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SzPct val="100000"/>
      <a:buFontTx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SzPct val="100000"/>
      <a:buFontTx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Tx/>
      <a:buSzPct val="100000"/>
      <a:buFontTx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Tx/>
      <a:buSzPct val="100000"/>
      <a:buFontTx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Tx/>
      <a:buSzPct val="100000"/>
      <a:buFontTx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ClrTx/>
      <a:buSzPct val="100000"/>
      <a:buFontTx/>
      <a:buNone/>
      <a:defRPr sz="18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pos="28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/>
    <p:restoredTop sz="99683"/>
  </p:normalViewPr>
  <p:slideViewPr>
    <p:cSldViewPr showGuides="1">
      <p:cViewPr varScale="1">
        <p:scale>
          <a:sx n="82" d="100"/>
          <a:sy n="82" d="100"/>
        </p:scale>
        <p:origin x="720" y="62"/>
      </p:cViewPr>
      <p:guideLst>
        <p:guide orient="horz" pos="2150"/>
        <p:guide pos="2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2" Type="http://schemas.openxmlformats.org/officeDocument/2006/relationships/tags" Target="../tags/tag182.xml"/><Relationship Id="rId1" Type="http://schemas.openxmlformats.org/officeDocument/2006/relationships/theme" Target="../theme/theme6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eaLnBrk="1" fontAlgn="base" hangingPunct="1"/>
            <a:endParaRPr lang="zh-CN" altLang="en-US" sz="1200" strike="noStrike" noProof="1"/>
          </a:p>
        </p:txBody>
      </p:sp>
      <p:sp>
        <p:nvSpPr>
          <p:cNvPr id="45059" name="日期占位符 2"/>
          <p:cNvSpPr>
            <a:spLocks noGrp="1"/>
          </p:cNvSpPr>
          <p:nvPr>
            <p:ph type="dt" idx="2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algn="r" eaLnBrk="1" fontAlgn="base" hangingPunct="1"/>
            <a:fld id="{BB962C8B-B14F-4D97-AF65-F5344CB8AC3E}" type="datetime1">
              <a:rPr lang="zh-CN" altLang="en-US" sz="1200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z="1200" strike="noStrike" noProof="1"/>
          </a:p>
        </p:txBody>
      </p:sp>
      <p:sp>
        <p:nvSpPr>
          <p:cNvPr id="79876" name="幻灯片图像占位符 3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877" name="备注占位符 4"/>
          <p:cNvSpPr>
            <a:spLocks noGrp="1"/>
          </p:cNvSpPr>
          <p:nvPr>
            <p:ph type="body" sz="quarter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45062" name="页脚占位符 5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b"/>
          <a:lstStyle/>
          <a:p>
            <a:pPr lvl="0" eaLnBrk="1" fontAlgn="base" hangingPunct="1"/>
            <a:endParaRPr lang="zh-CN" altLang="en-US" sz="1200" strike="noStrike" noProof="1"/>
          </a:p>
        </p:txBody>
      </p:sp>
      <p:sp>
        <p:nvSpPr>
          <p:cNvPr id="45063" name="灯片编号占位符 6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 Light" panose="020F0302020204030204" pitchFamily="34" charset="0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 Light" panose="020F0302020204030204" pitchFamily="34" charset="0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 Light" panose="020F0302020204030204" pitchFamily="34" charset="0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 Light" panose="020F0302020204030204" pitchFamily="34" charset="0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 Light" panose="020F0302020204030204" pitchFamily="34" charset="0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 Light" panose="020F0302020204030204" pitchFamily="34" charset="0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 Light" panose="020F0302020204030204" pitchFamily="34" charset="0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 Light" panose="020F0302020204030204" pitchFamily="34" charset="0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 Light" panose="020F030202020403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9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4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2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4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4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4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4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4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6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4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4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4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4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4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4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</a:p>
        </p:txBody>
      </p:sp>
      <p:sp>
        <p:nvSpPr>
          <p:cNvPr id="307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307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307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1266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1269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1270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2290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2293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2294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</a:p>
        </p:txBody>
      </p:sp>
      <p:sp>
        <p:nvSpPr>
          <p:cNvPr id="1331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331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331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433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4341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434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1536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5365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536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6"/>
          <p:cNvSpPr/>
          <p:nvPr>
            <p:custDataLst>
              <p:tags r:id="rId1"/>
            </p:custDataLst>
          </p:nvPr>
        </p:nvSpPr>
        <p:spPr>
          <a:xfrm>
            <a:off x="588963" y="5935663"/>
            <a:ext cx="774700" cy="246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www.1ppt.com/hangye/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www.1ppt.com/sucai/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www.1ppt.com/tubiao/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www.1ppt.com/powerpoint/      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www.1ppt.com/excel/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www.1ppt.com/kejian/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www.1ppt.com/shiti/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www.1ppt.com/jiaoan/  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www.1ppt.com/ziti/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6387" name="灯片编号占位符 6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6390" name="日期占位符 4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6391" name="页脚占位符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7410" name="灯片编号占位符 5"/>
          <p:cNvSpPr>
            <a:spLocks noGrp="1"/>
          </p:cNvSpPr>
          <p:nvPr>
            <p:ph type="sldNum" sz="quarter" idx="1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7413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7414" name="页脚占位符 4"/>
          <p:cNvSpPr>
            <a:spLocks noGrp="1"/>
          </p:cNvSpPr>
          <p:nvPr>
            <p:ph type="ftr" sz="quarter" idx="1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1843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843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843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1945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9461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946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09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4101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410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2048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0485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048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21506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1509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1510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22530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2533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2534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</a:p>
        </p:txBody>
      </p:sp>
      <p:sp>
        <p:nvSpPr>
          <p:cNvPr id="1331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331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331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433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4341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434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1536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5365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536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矩形 6"/>
          <p:cNvSpPr/>
          <p:nvPr>
            <p:custDataLst>
              <p:tags r:id="rId1"/>
            </p:custDataLst>
          </p:nvPr>
        </p:nvSpPr>
        <p:spPr>
          <a:xfrm>
            <a:off x="588963" y="5935663"/>
            <a:ext cx="774700" cy="246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www.1ppt.com/hangye/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www.1ppt.com/sucai/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www.1ppt.com/tubiao/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www.1ppt.com/powerpoint/      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www.1ppt.com/excel/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www.1ppt.com/kejian/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www.1ppt.com/shiti/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www.1ppt.com/jiaoan/  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www.1ppt.com/ziti/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6387" name="灯片编号占位符 6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6390" name="日期占位符 4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6391" name="页脚占位符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7410" name="灯片编号占位符 5"/>
          <p:cNvSpPr>
            <a:spLocks noGrp="1"/>
          </p:cNvSpPr>
          <p:nvPr>
            <p:ph type="sldNum" sz="quarter" idx="1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7413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7414" name="页脚占位符 4"/>
          <p:cNvSpPr>
            <a:spLocks noGrp="1"/>
          </p:cNvSpPr>
          <p:nvPr>
            <p:ph type="ftr" sz="quarter" idx="1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1843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843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843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512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5125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512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1945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9461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946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2048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0485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048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21506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1509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1510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22530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2533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2534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</a:p>
        </p:txBody>
      </p:sp>
      <p:sp>
        <p:nvSpPr>
          <p:cNvPr id="307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307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307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09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4101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410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512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5125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512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矩形 6"/>
          <p:cNvSpPr/>
          <p:nvPr>
            <p:custDataLst>
              <p:tags r:id="rId1"/>
            </p:custDataLst>
          </p:nvPr>
        </p:nvSpPr>
        <p:spPr>
          <a:xfrm>
            <a:off x="588963" y="5935663"/>
            <a:ext cx="774700" cy="246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www.1ppt.com/hangye/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www.1ppt.com/sucai/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www.1ppt.com/tubiao/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www.1ppt.com/powerpoint/      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www.1ppt.com/excel/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www.1ppt.com/kejian/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www.1ppt.com/shiti/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www.1ppt.com/jiaoan/  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www.1ppt.com/ziti/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6147" name="灯片编号占位符 6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6150" name="日期占位符 4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6151" name="页脚占位符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7170" name="灯片编号占位符 5"/>
          <p:cNvSpPr>
            <a:spLocks noGrp="1"/>
          </p:cNvSpPr>
          <p:nvPr>
            <p:ph type="sldNum" sz="quarter" idx="1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7173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7174" name="页脚占位符 4"/>
          <p:cNvSpPr>
            <a:spLocks noGrp="1"/>
          </p:cNvSpPr>
          <p:nvPr>
            <p:ph type="ftr" sz="quarter" idx="1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819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819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819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6"/>
          <p:cNvSpPr/>
          <p:nvPr>
            <p:custDataLst>
              <p:tags r:id="rId1"/>
            </p:custDataLst>
          </p:nvPr>
        </p:nvSpPr>
        <p:spPr>
          <a:xfrm>
            <a:off x="588963" y="5935663"/>
            <a:ext cx="774700" cy="246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www.1ppt.com/hangye/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www.1ppt.com/sucai/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www.1ppt.com/tubiao/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www.1ppt.com/powerpoint/      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www.1ppt.com/excel/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www.1ppt.com/kejian/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www.1ppt.com/shiti/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www.1ppt.com/jiaoan/  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www.1ppt.com/ziti/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6147" name="灯片编号占位符 6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6150" name="日期占位符 4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6151" name="页脚占位符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921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9221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922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1024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0245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024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1266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1269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1270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2290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2293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2294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单击此处编辑母版副标题样式</a:t>
            </a:r>
          </a:p>
        </p:txBody>
      </p:sp>
      <p:sp>
        <p:nvSpPr>
          <p:cNvPr id="1331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331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331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433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4341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434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kumimoji="0" lang="zh-CN" altLang="en-US" sz="60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1536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5365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536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矩形 6"/>
          <p:cNvSpPr/>
          <p:nvPr>
            <p:custDataLst>
              <p:tags r:id="rId1"/>
            </p:custDataLst>
          </p:nvPr>
        </p:nvSpPr>
        <p:spPr>
          <a:xfrm>
            <a:off x="588963" y="5935663"/>
            <a:ext cx="774700" cy="246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www.1ppt.com/hangye/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素材下载：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www.1ppt.com/sucai/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图表下载：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www.1ppt.com/tubiao/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优秀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www.1ppt.com/powerpoint/      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Word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www.1ppt.com/excel/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资料下载：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课件下载：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www.1ppt.com/kejian/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范文下载：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试卷下载：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www.1ppt.com/shiti/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教案下载：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www.1ppt.com/jiaoan/        </a:t>
            </a:r>
          </a:p>
          <a:p>
            <a:pPr lvl="0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www.1ppt.com/ziti/</a:t>
            </a:r>
          </a:p>
          <a:p>
            <a:pPr lvl="0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 sz="10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6387" name="灯片编号占位符 6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6390" name="日期占位符 4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6391" name="页脚占位符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17410" name="灯片编号占位符 5"/>
          <p:cNvSpPr>
            <a:spLocks noGrp="1"/>
          </p:cNvSpPr>
          <p:nvPr>
            <p:ph type="sldNum" sz="quarter" idx="1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7413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7414" name="页脚占位符 4"/>
          <p:cNvSpPr>
            <a:spLocks noGrp="1"/>
          </p:cNvSpPr>
          <p:nvPr>
            <p:ph type="ftr" sz="quarter" idx="1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kumimoji="0" lang="zh-CN" altLang="en-US" sz="2400" b="1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7170" name="灯片编号占位符 5"/>
          <p:cNvSpPr>
            <a:spLocks noGrp="1"/>
          </p:cNvSpPr>
          <p:nvPr>
            <p:ph type="sldNum" sz="quarter" idx="1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7173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7174" name="页脚占位符 4"/>
          <p:cNvSpPr>
            <a:spLocks noGrp="1"/>
          </p:cNvSpPr>
          <p:nvPr>
            <p:ph type="ftr" sz="quarter" idx="1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1843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843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843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1945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9461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946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2048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0485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048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21506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1509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1510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22530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22533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2534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fontAlgn="base"/>
            <a:r>
              <a:rPr kumimoji="0" lang="zh-CN" altLang="en-US" sz="44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8194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8197" name="日期占位符 3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8198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  <a:p>
            <a:pPr lvl="1" fontAlgn="base"/>
            <a:r>
              <a:rPr kumimoji="0" lang="zh-CN" altLang="en-US" sz="2800" b="0" i="0" u="none" strike="noStrike" kern="1200" cap="none" spc="0" normalizeH="0" baseline="0" noProof="1">
                <a:uLnTx/>
                <a:uFillTx/>
              </a:rPr>
              <a:t>第二级</a:t>
            </a:r>
          </a:p>
          <a:p>
            <a:pPr lvl="2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第三级</a:t>
            </a:r>
          </a:p>
          <a:p>
            <a:pPr lvl="3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第四级</a:t>
            </a:r>
          </a:p>
          <a:p>
            <a:pPr lvl="4" fontAlgn="base"/>
            <a:r>
              <a:rPr kumimoji="0" lang="zh-CN" altLang="en-US" sz="2000" b="0" i="0" u="none" strike="noStrike" kern="1200" cap="none" spc="0" normalizeH="0" baseline="0" noProof="1">
                <a:uLnTx/>
                <a:uFillTx/>
              </a:rPr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9218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9221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9222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kumimoji="0" lang="zh-CN" altLang="en-US" sz="32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kumimoji="0" lang="zh-CN" altLang="en-US" sz="16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</a:p>
        </p:txBody>
      </p:sp>
      <p:sp>
        <p:nvSpPr>
          <p:cNvPr id="10242" name="灯片编号占位符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/>
          <a:p>
            <a:pPr algn="r" fontAlgn="base">
              <a:buSzPct val="100000"/>
            </a:pPr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10245" name="日期占位符 3"/>
          <p:cNvSpPr>
            <a:spLocks noGrp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fontAlgn="base">
              <a:buSzPct val="100000"/>
            </a:pPr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0246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algn="ctr" fontAlgn="base">
              <a:buSzPct val="100000"/>
            </a:pP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8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0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7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78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77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76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10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14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1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12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algn="ctr"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indent="0"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2052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053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algn="ctr"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2054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indent="0"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2052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053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algn="ctr"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2054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indent="0"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6147" name="文本占位符 2"/>
          <p:cNvSpPr>
            <a:spLocks noGrp="1"/>
          </p:cNvSpPr>
          <p:nvPr>
            <p:ph type="body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algn="ctr"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indent="0"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文本占位符 2"/>
          <p:cNvSpPr>
            <a:spLocks noGrp="1"/>
          </p:cNvSpPr>
          <p:nvPr>
            <p:ph type="body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2052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BB962C8B-B14F-4D97-AF65-F5344CB8AC3E}" type="datetime1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2021/9/26</a:t>
            </a:fld>
            <a:endParaRPr lang="zh-CN" altLang="en-US" strike="noStrike" noProof="1"/>
          </a:p>
        </p:txBody>
      </p:sp>
      <p:sp>
        <p:nvSpPr>
          <p:cNvPr id="2053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algn="ctr" fontAlgn="base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2054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indent="0"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defRPr sz="4400" kern="12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Sz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image" Target="../media/image20.jpeg"/><Relationship Id="rId5" Type="http://schemas.openxmlformats.org/officeDocument/2006/relationships/hyperlink" Target="358&#29677;&#23567;&#32452;&#23637;&#31034;&#65288;&#31958;&#31867;&#21644;&#33026;&#36136;&#65289;.pptx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39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45.xml"/><Relationship Id="rId7" Type="http://schemas.openxmlformats.org/officeDocument/2006/relationships/image" Target="../media/image21.pn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47.xml"/><Relationship Id="rId4" Type="http://schemas.openxmlformats.org/officeDocument/2006/relationships/tags" Target="../tags/tag3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image" Target="../media/image8.jpeg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image" Target="../media/image7.jpeg"/><Relationship Id="rId2" Type="http://schemas.openxmlformats.org/officeDocument/2006/relationships/tags" Target="../tags/tag194.xml"/><Relationship Id="rId16" Type="http://schemas.openxmlformats.org/officeDocument/2006/relationships/image" Target="../media/image1.pn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6.jpeg"/><Relationship Id="rId5" Type="http://schemas.openxmlformats.org/officeDocument/2006/relationships/tags" Target="../tags/tag197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hyperlink" Target="https://image.baidu.com/search/detail?ct=503316480&amp;z=0&amp;tn=baiduimagedetail&amp;ipn=d&amp;word=%E7%99%BD%E7%B3%96&amp;step_word=&amp;ie=utf-8&amp;in=&amp;cl=2&amp;lm=-1&amp;st=-1&amp;hd=0&amp;latest=0&amp;copyright=0&amp;cs=501020667,3139942888&amp;os=242052006,1709019517&amp;simid=3551247754,195553428&amp;pn=0&amp;rn=1&amp;di=12210&amp;ln=1694&amp;fr=&amp;fmq=1599227485660_R&amp;ic=0&amp;s=undefined&amp;se=&amp;sme=&amp;tab=0&amp;width=&amp;height=&amp;face=undefined&amp;is=0,0&amp;istype=2&amp;ist=&amp;jit=&amp;bdtype=0&amp;spn=0&amp;pi=0&amp;gsm=0&amp;objurl=http%3A%2F%2Fcbu01.alicdn.com%2Fimg%2Fibank%2F2014%2F882%2F609%2F1760906288_40669776.jpg&amp;rpstart=0&amp;rpnum=0&amp;adpicid=0&amp;force=undefin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tags" Target="../tags/tag215.xml"/><Relationship Id="rId18" Type="http://schemas.openxmlformats.org/officeDocument/2006/relationships/tags" Target="../tags/tag220.xml"/><Relationship Id="rId3" Type="http://schemas.openxmlformats.org/officeDocument/2006/relationships/tags" Target="../tags/tag205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209.xml"/><Relationship Id="rId12" Type="http://schemas.openxmlformats.org/officeDocument/2006/relationships/tags" Target="../tags/tag214.xml"/><Relationship Id="rId17" Type="http://schemas.openxmlformats.org/officeDocument/2006/relationships/tags" Target="../tags/tag219.xml"/><Relationship Id="rId25" Type="http://schemas.openxmlformats.org/officeDocument/2006/relationships/slide" Target="slide9.xml"/><Relationship Id="rId2" Type="http://schemas.openxmlformats.org/officeDocument/2006/relationships/tags" Target="../tags/tag204.xml"/><Relationship Id="rId16" Type="http://schemas.openxmlformats.org/officeDocument/2006/relationships/tags" Target="../tags/tag218.xml"/><Relationship Id="rId20" Type="http://schemas.openxmlformats.org/officeDocument/2006/relationships/tags" Target="../tags/tag222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24" Type="http://schemas.openxmlformats.org/officeDocument/2006/relationships/slide" Target="slide8.xml"/><Relationship Id="rId5" Type="http://schemas.openxmlformats.org/officeDocument/2006/relationships/tags" Target="../tags/tag207.xml"/><Relationship Id="rId15" Type="http://schemas.openxmlformats.org/officeDocument/2006/relationships/tags" Target="../tags/tag217.xml"/><Relationship Id="rId23" Type="http://schemas.openxmlformats.org/officeDocument/2006/relationships/slide" Target="slide7.xml"/><Relationship Id="rId10" Type="http://schemas.openxmlformats.org/officeDocument/2006/relationships/tags" Target="../tags/tag212.xml"/><Relationship Id="rId19" Type="http://schemas.openxmlformats.org/officeDocument/2006/relationships/tags" Target="../tags/tag221.xml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tags" Target="../tags/tag216.xml"/><Relationship Id="rId2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227.xml"/><Relationship Id="rId7" Type="http://schemas.openxmlformats.org/officeDocument/2006/relationships/image" Target="../media/image10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228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254.xml"/><Relationship Id="rId21" Type="http://schemas.openxmlformats.org/officeDocument/2006/relationships/tags" Target="../tags/tag249.xml"/><Relationship Id="rId42" Type="http://schemas.openxmlformats.org/officeDocument/2006/relationships/tags" Target="../tags/tag270.xml"/><Relationship Id="rId47" Type="http://schemas.openxmlformats.org/officeDocument/2006/relationships/tags" Target="../tags/tag275.xml"/><Relationship Id="rId63" Type="http://schemas.openxmlformats.org/officeDocument/2006/relationships/tags" Target="../tags/tag291.xml"/><Relationship Id="rId68" Type="http://schemas.openxmlformats.org/officeDocument/2006/relationships/tags" Target="../tags/tag296.xml"/><Relationship Id="rId84" Type="http://schemas.openxmlformats.org/officeDocument/2006/relationships/tags" Target="../tags/tag312.xml"/><Relationship Id="rId89" Type="http://schemas.openxmlformats.org/officeDocument/2006/relationships/tags" Target="../tags/tag317.xml"/><Relationship Id="rId16" Type="http://schemas.openxmlformats.org/officeDocument/2006/relationships/tags" Target="../tags/tag244.xml"/><Relationship Id="rId11" Type="http://schemas.openxmlformats.org/officeDocument/2006/relationships/tags" Target="../tags/tag239.xml"/><Relationship Id="rId32" Type="http://schemas.openxmlformats.org/officeDocument/2006/relationships/tags" Target="../tags/tag260.xml"/><Relationship Id="rId37" Type="http://schemas.openxmlformats.org/officeDocument/2006/relationships/tags" Target="../tags/tag265.xml"/><Relationship Id="rId53" Type="http://schemas.openxmlformats.org/officeDocument/2006/relationships/tags" Target="../tags/tag281.xml"/><Relationship Id="rId58" Type="http://schemas.openxmlformats.org/officeDocument/2006/relationships/tags" Target="../tags/tag286.xml"/><Relationship Id="rId74" Type="http://schemas.openxmlformats.org/officeDocument/2006/relationships/tags" Target="../tags/tag302.xml"/><Relationship Id="rId79" Type="http://schemas.openxmlformats.org/officeDocument/2006/relationships/tags" Target="../tags/tag307.xml"/><Relationship Id="rId5" Type="http://schemas.openxmlformats.org/officeDocument/2006/relationships/tags" Target="../tags/tag233.xml"/><Relationship Id="rId90" Type="http://schemas.openxmlformats.org/officeDocument/2006/relationships/tags" Target="../tags/tag318.xml"/><Relationship Id="rId95" Type="http://schemas.openxmlformats.org/officeDocument/2006/relationships/tags" Target="../tags/tag323.xml"/><Relationship Id="rId22" Type="http://schemas.openxmlformats.org/officeDocument/2006/relationships/tags" Target="../tags/tag250.xml"/><Relationship Id="rId27" Type="http://schemas.openxmlformats.org/officeDocument/2006/relationships/tags" Target="../tags/tag255.xml"/><Relationship Id="rId43" Type="http://schemas.openxmlformats.org/officeDocument/2006/relationships/tags" Target="../tags/tag271.xml"/><Relationship Id="rId48" Type="http://schemas.openxmlformats.org/officeDocument/2006/relationships/tags" Target="../tags/tag276.xml"/><Relationship Id="rId64" Type="http://schemas.openxmlformats.org/officeDocument/2006/relationships/tags" Target="../tags/tag292.xml"/><Relationship Id="rId69" Type="http://schemas.openxmlformats.org/officeDocument/2006/relationships/tags" Target="../tags/tag297.xml"/><Relationship Id="rId80" Type="http://schemas.openxmlformats.org/officeDocument/2006/relationships/tags" Target="../tags/tag308.xml"/><Relationship Id="rId85" Type="http://schemas.openxmlformats.org/officeDocument/2006/relationships/tags" Target="../tags/tag313.xml"/><Relationship Id="rId3" Type="http://schemas.openxmlformats.org/officeDocument/2006/relationships/tags" Target="../tags/tag231.xml"/><Relationship Id="rId12" Type="http://schemas.openxmlformats.org/officeDocument/2006/relationships/tags" Target="../tags/tag240.xml"/><Relationship Id="rId17" Type="http://schemas.openxmlformats.org/officeDocument/2006/relationships/tags" Target="../tags/tag245.xml"/><Relationship Id="rId25" Type="http://schemas.openxmlformats.org/officeDocument/2006/relationships/tags" Target="../tags/tag253.xml"/><Relationship Id="rId33" Type="http://schemas.openxmlformats.org/officeDocument/2006/relationships/tags" Target="../tags/tag261.xml"/><Relationship Id="rId38" Type="http://schemas.openxmlformats.org/officeDocument/2006/relationships/tags" Target="../tags/tag266.xml"/><Relationship Id="rId46" Type="http://schemas.openxmlformats.org/officeDocument/2006/relationships/tags" Target="../tags/tag274.xml"/><Relationship Id="rId59" Type="http://schemas.openxmlformats.org/officeDocument/2006/relationships/tags" Target="../tags/tag287.xml"/><Relationship Id="rId67" Type="http://schemas.openxmlformats.org/officeDocument/2006/relationships/tags" Target="../tags/tag295.xml"/><Relationship Id="rId20" Type="http://schemas.openxmlformats.org/officeDocument/2006/relationships/tags" Target="../tags/tag248.xml"/><Relationship Id="rId41" Type="http://schemas.openxmlformats.org/officeDocument/2006/relationships/tags" Target="../tags/tag269.xml"/><Relationship Id="rId54" Type="http://schemas.openxmlformats.org/officeDocument/2006/relationships/tags" Target="../tags/tag282.xml"/><Relationship Id="rId62" Type="http://schemas.openxmlformats.org/officeDocument/2006/relationships/tags" Target="../tags/tag290.xml"/><Relationship Id="rId70" Type="http://schemas.openxmlformats.org/officeDocument/2006/relationships/tags" Target="../tags/tag298.xml"/><Relationship Id="rId75" Type="http://schemas.openxmlformats.org/officeDocument/2006/relationships/tags" Target="../tags/tag303.xml"/><Relationship Id="rId83" Type="http://schemas.openxmlformats.org/officeDocument/2006/relationships/tags" Target="../tags/tag311.xml"/><Relationship Id="rId88" Type="http://schemas.openxmlformats.org/officeDocument/2006/relationships/tags" Target="../tags/tag316.xml"/><Relationship Id="rId91" Type="http://schemas.openxmlformats.org/officeDocument/2006/relationships/tags" Target="../tags/tag319.xml"/><Relationship Id="rId96" Type="http://schemas.openxmlformats.org/officeDocument/2006/relationships/tags" Target="../tags/tag324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5" Type="http://schemas.openxmlformats.org/officeDocument/2006/relationships/tags" Target="../tags/tag243.xml"/><Relationship Id="rId23" Type="http://schemas.openxmlformats.org/officeDocument/2006/relationships/tags" Target="../tags/tag251.xml"/><Relationship Id="rId28" Type="http://schemas.openxmlformats.org/officeDocument/2006/relationships/tags" Target="../tags/tag256.xml"/><Relationship Id="rId36" Type="http://schemas.openxmlformats.org/officeDocument/2006/relationships/tags" Target="../tags/tag264.xml"/><Relationship Id="rId49" Type="http://schemas.openxmlformats.org/officeDocument/2006/relationships/tags" Target="../tags/tag277.xml"/><Relationship Id="rId57" Type="http://schemas.openxmlformats.org/officeDocument/2006/relationships/tags" Target="../tags/tag285.xml"/><Relationship Id="rId10" Type="http://schemas.openxmlformats.org/officeDocument/2006/relationships/tags" Target="../tags/tag238.xml"/><Relationship Id="rId31" Type="http://schemas.openxmlformats.org/officeDocument/2006/relationships/tags" Target="../tags/tag259.xml"/><Relationship Id="rId44" Type="http://schemas.openxmlformats.org/officeDocument/2006/relationships/tags" Target="../tags/tag272.xml"/><Relationship Id="rId52" Type="http://schemas.openxmlformats.org/officeDocument/2006/relationships/tags" Target="../tags/tag280.xml"/><Relationship Id="rId60" Type="http://schemas.openxmlformats.org/officeDocument/2006/relationships/tags" Target="../tags/tag288.xml"/><Relationship Id="rId65" Type="http://schemas.openxmlformats.org/officeDocument/2006/relationships/tags" Target="../tags/tag293.xml"/><Relationship Id="rId73" Type="http://schemas.openxmlformats.org/officeDocument/2006/relationships/tags" Target="../tags/tag301.xml"/><Relationship Id="rId78" Type="http://schemas.openxmlformats.org/officeDocument/2006/relationships/tags" Target="../tags/tag306.xml"/><Relationship Id="rId81" Type="http://schemas.openxmlformats.org/officeDocument/2006/relationships/tags" Target="../tags/tag309.xml"/><Relationship Id="rId86" Type="http://schemas.openxmlformats.org/officeDocument/2006/relationships/tags" Target="../tags/tag314.xml"/><Relationship Id="rId94" Type="http://schemas.openxmlformats.org/officeDocument/2006/relationships/tags" Target="../tags/tag322.xml"/><Relationship Id="rId99" Type="http://schemas.openxmlformats.org/officeDocument/2006/relationships/slide" Target="slide5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3" Type="http://schemas.openxmlformats.org/officeDocument/2006/relationships/tags" Target="../tags/tag241.xml"/><Relationship Id="rId18" Type="http://schemas.openxmlformats.org/officeDocument/2006/relationships/tags" Target="../tags/tag246.xml"/><Relationship Id="rId39" Type="http://schemas.openxmlformats.org/officeDocument/2006/relationships/tags" Target="../tags/tag267.xml"/><Relationship Id="rId34" Type="http://schemas.openxmlformats.org/officeDocument/2006/relationships/tags" Target="../tags/tag262.xml"/><Relationship Id="rId50" Type="http://schemas.openxmlformats.org/officeDocument/2006/relationships/tags" Target="../tags/tag278.xml"/><Relationship Id="rId55" Type="http://schemas.openxmlformats.org/officeDocument/2006/relationships/tags" Target="../tags/tag283.xml"/><Relationship Id="rId76" Type="http://schemas.openxmlformats.org/officeDocument/2006/relationships/tags" Target="../tags/tag304.xml"/><Relationship Id="rId97" Type="http://schemas.openxmlformats.org/officeDocument/2006/relationships/slideLayout" Target="../slideLayouts/slideLayout46.xml"/><Relationship Id="rId7" Type="http://schemas.openxmlformats.org/officeDocument/2006/relationships/tags" Target="../tags/tag235.xml"/><Relationship Id="rId71" Type="http://schemas.openxmlformats.org/officeDocument/2006/relationships/tags" Target="../tags/tag299.xml"/><Relationship Id="rId92" Type="http://schemas.openxmlformats.org/officeDocument/2006/relationships/tags" Target="../tags/tag320.xml"/><Relationship Id="rId2" Type="http://schemas.openxmlformats.org/officeDocument/2006/relationships/tags" Target="../tags/tag230.xml"/><Relationship Id="rId29" Type="http://schemas.openxmlformats.org/officeDocument/2006/relationships/tags" Target="../tags/tag257.xml"/><Relationship Id="rId24" Type="http://schemas.openxmlformats.org/officeDocument/2006/relationships/tags" Target="../tags/tag252.xml"/><Relationship Id="rId40" Type="http://schemas.openxmlformats.org/officeDocument/2006/relationships/tags" Target="../tags/tag268.xml"/><Relationship Id="rId45" Type="http://schemas.openxmlformats.org/officeDocument/2006/relationships/tags" Target="../tags/tag273.xml"/><Relationship Id="rId66" Type="http://schemas.openxmlformats.org/officeDocument/2006/relationships/tags" Target="../tags/tag294.xml"/><Relationship Id="rId87" Type="http://schemas.openxmlformats.org/officeDocument/2006/relationships/tags" Target="../tags/tag315.xml"/><Relationship Id="rId61" Type="http://schemas.openxmlformats.org/officeDocument/2006/relationships/tags" Target="../tags/tag289.xml"/><Relationship Id="rId82" Type="http://schemas.openxmlformats.org/officeDocument/2006/relationships/tags" Target="../tags/tag310.xml"/><Relationship Id="rId19" Type="http://schemas.openxmlformats.org/officeDocument/2006/relationships/tags" Target="../tags/tag247.xml"/><Relationship Id="rId14" Type="http://schemas.openxmlformats.org/officeDocument/2006/relationships/tags" Target="../tags/tag242.xml"/><Relationship Id="rId30" Type="http://schemas.openxmlformats.org/officeDocument/2006/relationships/tags" Target="../tags/tag258.xml"/><Relationship Id="rId35" Type="http://schemas.openxmlformats.org/officeDocument/2006/relationships/tags" Target="../tags/tag263.xml"/><Relationship Id="rId56" Type="http://schemas.openxmlformats.org/officeDocument/2006/relationships/tags" Target="../tags/tag284.xml"/><Relationship Id="rId77" Type="http://schemas.openxmlformats.org/officeDocument/2006/relationships/tags" Target="../tags/tag305.xml"/><Relationship Id="rId8" Type="http://schemas.openxmlformats.org/officeDocument/2006/relationships/tags" Target="../tags/tag236.xml"/><Relationship Id="rId51" Type="http://schemas.openxmlformats.org/officeDocument/2006/relationships/tags" Target="../tags/tag279.xml"/><Relationship Id="rId72" Type="http://schemas.openxmlformats.org/officeDocument/2006/relationships/tags" Target="../tags/tag300.xml"/><Relationship Id="rId93" Type="http://schemas.openxmlformats.org/officeDocument/2006/relationships/tags" Target="../tags/tag321.xml"/><Relationship Id="rId98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27.xml"/><Relationship Id="rId7" Type="http://schemas.openxmlformats.org/officeDocument/2006/relationships/image" Target="../media/image11.png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文本框 1"/>
          <p:cNvSpPr/>
          <p:nvPr>
            <p:custDataLst>
              <p:tags r:id="rId2"/>
            </p:custDataLst>
          </p:nvPr>
        </p:nvSpPr>
        <p:spPr>
          <a:xfrm>
            <a:off x="1249363" y="1506538"/>
            <a:ext cx="10309225" cy="2400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>
                <a:solidFill>
                  <a:srgbClr val="262626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第2章 组成细胞的分子</a:t>
            </a:r>
          </a:p>
          <a:p>
            <a:pPr>
              <a:lnSpc>
                <a:spcPct val="150000"/>
              </a:lnSpc>
            </a:pPr>
            <a:r>
              <a:rPr lang="en-US" altLang="zh-CN" sz="5400">
                <a:solidFill>
                  <a:srgbClr val="262626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第3节 细胞中的糖类和脂质</a:t>
            </a:r>
            <a:endParaRPr lang="zh-CN" altLang="en-US" sz="6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23" name="图片 13314" descr="gbba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575" y="58738"/>
            <a:ext cx="12163425" cy="4206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文本框 40965"/>
          <p:cNvSpPr/>
          <p:nvPr>
            <p:custDataLst>
              <p:tags r:id="rId1"/>
            </p:custDataLst>
          </p:nvPr>
        </p:nvSpPr>
        <p:spPr>
          <a:xfrm>
            <a:off x="5929313" y="2189163"/>
            <a:ext cx="185737" cy="461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8066" name="图片 13314" descr="gbba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52782"/>
          <a:stretch>
            <a:fillRect/>
          </a:stretch>
        </p:blipFill>
        <p:spPr>
          <a:xfrm>
            <a:off x="8070850" y="638175"/>
            <a:ext cx="3490913" cy="4702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8068" name="组合 4"/>
          <p:cNvGrpSpPr/>
          <p:nvPr/>
        </p:nvGrpSpPr>
        <p:grpSpPr>
          <a:xfrm>
            <a:off x="301625" y="557213"/>
            <a:ext cx="7810500" cy="4702175"/>
            <a:chOff x="475" y="878"/>
            <a:chExt cx="12299" cy="7404"/>
          </a:xfrm>
        </p:grpSpPr>
        <p:pic>
          <p:nvPicPr>
            <p:cNvPr id="88069" name="图片 6"/>
            <p:cNvPicPr>
              <a:picLocks noChangeAspect="1"/>
            </p:cNvPicPr>
            <p:nvPr/>
          </p:nvPicPr>
          <p:blipFill>
            <a:blip r:embed="rId5"/>
            <a:srcRect r="48833"/>
            <a:stretch>
              <a:fillRect/>
            </a:stretch>
          </p:blipFill>
          <p:spPr>
            <a:xfrm>
              <a:off x="475" y="877"/>
              <a:ext cx="5960" cy="740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88070" name="组合 15"/>
            <p:cNvGrpSpPr/>
            <p:nvPr/>
          </p:nvGrpSpPr>
          <p:grpSpPr>
            <a:xfrm>
              <a:off x="6537" y="1005"/>
              <a:ext cx="6237" cy="7012"/>
              <a:chOff x="6538" y="1004"/>
              <a:chExt cx="6236" cy="7014"/>
            </a:xfrm>
          </p:grpSpPr>
          <p:pic>
            <p:nvPicPr>
              <p:cNvPr id="88071" name="图片 11"/>
              <p:cNvPicPr>
                <a:picLocks noChangeAspect="1"/>
              </p:cNvPicPr>
              <p:nvPr/>
            </p:nvPicPr>
            <p:blipFill>
              <a:blip r:embed="rId6"/>
              <a:srcRect l="31355" t="34090" r="31583" b="34387"/>
              <a:stretch>
                <a:fillRect/>
              </a:stretch>
            </p:blipFill>
            <p:spPr>
              <a:xfrm>
                <a:off x="10166" y="1004"/>
                <a:ext cx="1872" cy="35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88072" name="组合 14"/>
              <p:cNvGrpSpPr/>
              <p:nvPr/>
            </p:nvGrpSpPr>
            <p:grpSpPr>
              <a:xfrm>
                <a:off x="6538" y="2288"/>
                <a:ext cx="6236" cy="5730"/>
                <a:chOff x="6538" y="2288"/>
                <a:chExt cx="6236" cy="5730"/>
              </a:xfrm>
            </p:grpSpPr>
            <p:sp>
              <p:nvSpPr>
                <p:cNvPr id="10" name="右箭头 9"/>
                <p:cNvSpPr/>
                <p:nvPr/>
              </p:nvSpPr>
              <p:spPr>
                <a:xfrm>
                  <a:off x="6538" y="4379"/>
                  <a:ext cx="6237" cy="1021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pic>
              <p:nvPicPr>
                <p:cNvPr id="88074" name="图片 10"/>
                <p:cNvPicPr>
                  <a:picLocks noChangeAspect="1"/>
                </p:cNvPicPr>
                <p:nvPr/>
              </p:nvPicPr>
              <p:blipFill>
                <a:blip r:embed="rId7"/>
                <a:srcRect l="2106" t="22061" b="14470"/>
                <a:stretch>
                  <a:fillRect/>
                </a:stretch>
              </p:blipFill>
              <p:spPr>
                <a:xfrm>
                  <a:off x="6538" y="2471"/>
                  <a:ext cx="3267" cy="211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3" name="圆角矩形 12"/>
                <p:cNvSpPr/>
                <p:nvPr/>
              </p:nvSpPr>
              <p:spPr>
                <a:xfrm>
                  <a:off x="10833" y="2288"/>
                  <a:ext cx="539" cy="147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pic>
              <p:nvPicPr>
                <p:cNvPr id="88076" name="图片 13"/>
                <p:cNvPicPr>
                  <a:picLocks noChangeAspect="1"/>
                </p:cNvPicPr>
                <p:nvPr/>
              </p:nvPicPr>
              <p:blipFill>
                <a:blip r:embed="rId8"/>
                <a:srcRect l="4062" t="47926" r="26044" b="6950"/>
                <a:stretch>
                  <a:fillRect/>
                </a:stretch>
              </p:blipFill>
              <p:spPr>
                <a:xfrm>
                  <a:off x="7336" y="5246"/>
                  <a:ext cx="4295" cy="277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</p:grpSp>
      <p:grpSp>
        <p:nvGrpSpPr>
          <p:cNvPr id="2" name="组合 1"/>
          <p:cNvGrpSpPr/>
          <p:nvPr/>
        </p:nvGrpSpPr>
        <p:grpSpPr>
          <a:xfrm>
            <a:off x="5275263" y="2459038"/>
            <a:ext cx="5518150" cy="1771650"/>
            <a:chOff x="8308" y="3873"/>
            <a:chExt cx="8689" cy="2789"/>
          </a:xfrm>
        </p:grpSpPr>
        <p:sp>
          <p:nvSpPr>
            <p:cNvPr id="3" name="圆角矩形 2"/>
            <p:cNvSpPr/>
            <p:nvPr/>
          </p:nvSpPr>
          <p:spPr>
            <a:xfrm>
              <a:off x="8308" y="3873"/>
              <a:ext cx="3065" cy="152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5400" strike="noStrike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糖类</a:t>
              </a: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3920" y="5245"/>
              <a:ext cx="3077" cy="141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5400" strike="noStrike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脂肪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图片 13314" descr="gbba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288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090" name="文本框 11"/>
          <p:cNvSpPr/>
          <p:nvPr>
            <p:custDataLst>
              <p:tags r:id="rId2"/>
            </p:custDataLst>
          </p:nvPr>
        </p:nvSpPr>
        <p:spPr>
          <a:xfrm>
            <a:off x="28575" y="188913"/>
            <a:ext cx="2779713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细胞中的脂质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774700" y="958850"/>
          <a:ext cx="3407410" cy="448183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22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79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种类</a:t>
                      </a:r>
                    </a:p>
                  </a:txBody>
                  <a:tcPr marL="68580" marR="68580" marT="0" marB="0" anchor="ctr">
                    <a:lnL w="38100" cmpd="sng">
                      <a:solidFill>
                        <a:schemeClr val="tx1"/>
                      </a:solidFill>
                      <a:prstDash val="sysDash"/>
                    </a:lnL>
                    <a:lnR w="38100" cmpd="sng">
                      <a:solidFill>
                        <a:schemeClr val="tx1"/>
                      </a:solidFill>
                      <a:prstDash val="sysDash"/>
                    </a:lnR>
                    <a:lnT w="38100" cmpd="sng">
                      <a:solidFill>
                        <a:schemeClr val="tx1"/>
                      </a:solidFill>
                      <a:prstDash val="sysDash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38100" cmpd="sng">
                      <a:solidFill>
                        <a:schemeClr val="tx1"/>
                      </a:solidFill>
                      <a:prstDash val="sysDash"/>
                    </a:lnR>
                    <a:lnT w="38100" cmpd="sng">
                      <a:solidFill>
                        <a:schemeClr val="tx1"/>
                      </a:solidFill>
                      <a:prstDash val="sys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77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脂肪</a:t>
                      </a:r>
                    </a:p>
                  </a:txBody>
                  <a:tcPr marL="68580" marR="68580" marT="0" marB="0" anchor="ctr">
                    <a:lnL w="38100" cmpd="sng">
                      <a:solidFill>
                        <a:schemeClr val="tx1"/>
                      </a:solidFill>
                      <a:prstDash val="sysDash"/>
                    </a:lnL>
                    <a:lnR w="38100" cmpd="sng">
                      <a:solidFill>
                        <a:schemeClr val="tx1"/>
                      </a:solidFill>
                      <a:prstDash val="sysDash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38100" cmpd="sng">
                      <a:solidFill>
                        <a:schemeClr val="tx1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50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磷脂</a:t>
                      </a:r>
                    </a:p>
                  </a:txBody>
                  <a:tcPr marL="68580" marR="68580" marT="0" marB="0" anchor="ctr">
                    <a:lnL w="38100" cmpd="sng">
                      <a:solidFill>
                        <a:schemeClr val="tx1"/>
                      </a:solidFill>
                      <a:prstDash val="sysDash"/>
                    </a:lnL>
                    <a:lnR w="38100" cmpd="sng">
                      <a:solidFill>
                        <a:schemeClr val="tx1"/>
                      </a:solidFill>
                      <a:prstDash val="sysDash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38100" cmpd="sng">
                      <a:solidFill>
                        <a:schemeClr val="tx1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5815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固醇</a:t>
                      </a:r>
                    </a:p>
                  </a:txBody>
                  <a:tcPr marL="68580" marR="68580" marT="0" marB="0" anchor="ctr">
                    <a:lnL w="38100" cmpd="sng">
                      <a:solidFill>
                        <a:schemeClr val="tx1"/>
                      </a:solidFill>
                      <a:prstDash val="sysDash"/>
                    </a:lnL>
                    <a:lnB w="38100" cmpd="sng">
                      <a:solidFill>
                        <a:schemeClr val="tx1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胆固醇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</a:p>
                  </a:txBody>
                  <a:tcPr marL="68580" marR="68580" marT="0" marB="0" anchor="ctr">
                    <a:lnR w="38100" cmpd="sng">
                      <a:solidFill>
                        <a:schemeClr val="tx1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281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chemeClr val="tx1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性激素</a:t>
                      </a:r>
                    </a:p>
                  </a:txBody>
                  <a:tcPr marL="68580" marR="68580" marT="0" marB="0" anchor="ctr">
                    <a:lnR w="38100" cmpd="sng">
                      <a:solidFill>
                        <a:schemeClr val="tx1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13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chemeClr val="tx1"/>
                      </a:solidFill>
                      <a:prstDash val="sysDash"/>
                    </a:lnL>
                    <a:lnB w="38100" cmpd="sng">
                      <a:solidFill>
                        <a:schemeClr val="tx1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维生素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</a:p>
                  </a:txBody>
                  <a:tcPr marL="68580" marR="68580" marT="0" marB="0" anchor="ctr">
                    <a:lnR w="38100" cmpd="sng">
                      <a:solidFill>
                        <a:schemeClr val="tx1"/>
                      </a:solidFill>
                      <a:prstDash val="sysDash"/>
                    </a:lnR>
                    <a:lnB w="38100" cmpd="sng">
                      <a:solidFill>
                        <a:schemeClr val="tx1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/>
          <p:nvPr/>
        </p:nvGraphicFramePr>
        <p:xfrm>
          <a:off x="4183063" y="958850"/>
          <a:ext cx="6725285" cy="448183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725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57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生理功能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储存能量、维持体温、缓冲减压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构成细胞膜和细胞器膜的重要成分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5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动物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细胞膜的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重要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成分，参与血液中脂质的运输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2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促进人和动物生殖器官的发育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以及生殖细胞的形成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促进Ca和P的吸收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图片 13314" descr="gbba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0114" name="组合 12"/>
          <p:cNvGrpSpPr/>
          <p:nvPr/>
        </p:nvGrpSpPr>
        <p:grpSpPr>
          <a:xfrm>
            <a:off x="5683250" y="211138"/>
            <a:ext cx="5011738" cy="3457575"/>
            <a:chOff x="781" y="3016"/>
            <a:chExt cx="9433" cy="6918"/>
          </a:xfrm>
        </p:grpSpPr>
        <p:sp>
          <p:nvSpPr>
            <p:cNvPr id="12" name="圆角矩形 11"/>
            <p:cNvSpPr/>
            <p:nvPr/>
          </p:nvSpPr>
          <p:spPr>
            <a:xfrm>
              <a:off x="781" y="3480"/>
              <a:ext cx="9433" cy="601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grpSp>
          <p:nvGrpSpPr>
            <p:cNvPr id="90116" name="组合 10"/>
            <p:cNvGrpSpPr/>
            <p:nvPr/>
          </p:nvGrpSpPr>
          <p:grpSpPr>
            <a:xfrm>
              <a:off x="893" y="3016"/>
              <a:ext cx="9037" cy="6918"/>
              <a:chOff x="893" y="2688"/>
              <a:chExt cx="9037" cy="6918"/>
            </a:xfrm>
          </p:grpSpPr>
          <p:pic>
            <p:nvPicPr>
              <p:cNvPr id="90117" name="图片 2"/>
              <p:cNvPicPr>
                <a:picLocks noChangeAspect="1"/>
              </p:cNvPicPr>
              <p:nvPr/>
            </p:nvPicPr>
            <p:blipFill>
              <a:blip r:embed="rId4"/>
              <a:srcRect l="19577" r="65016" b="72131"/>
              <a:stretch>
                <a:fillRect/>
              </a:stretch>
            </p:blipFill>
            <p:spPr>
              <a:xfrm>
                <a:off x="6677" y="2688"/>
                <a:ext cx="3253" cy="595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0118" name="图片 8"/>
              <p:cNvPicPr>
                <a:picLocks noChangeAspect="1"/>
              </p:cNvPicPr>
              <p:nvPr/>
            </p:nvPicPr>
            <p:blipFill>
              <a:blip r:embed="rId4"/>
              <a:srcRect r="27078" b="4654"/>
              <a:stretch>
                <a:fillRect/>
              </a:stretch>
            </p:blipFill>
            <p:spPr>
              <a:xfrm>
                <a:off x="893" y="3228"/>
                <a:ext cx="4816" cy="637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" name="线形标注 3 9"/>
              <p:cNvSpPr/>
              <p:nvPr/>
            </p:nvSpPr>
            <p:spPr>
              <a:xfrm rot="10800000">
                <a:off x="1775" y="3019"/>
                <a:ext cx="1588" cy="2041"/>
              </a:xfrm>
              <a:prstGeom prst="borderCallout3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01464"/>
                  <a:gd name="adj6" fmla="val -43078"/>
                  <a:gd name="adj7" fmla="val 71337"/>
                  <a:gd name="adj8" fmla="val -231675"/>
                </a:avLst>
              </a:prstGeom>
              <a:noFill/>
              <a:ln w="28575"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</p:grpSp>
      </p:grpSp>
      <p:grpSp>
        <p:nvGrpSpPr>
          <p:cNvPr id="90120" name="组合 5"/>
          <p:cNvGrpSpPr/>
          <p:nvPr/>
        </p:nvGrpSpPr>
        <p:grpSpPr>
          <a:xfrm>
            <a:off x="423863" y="400050"/>
            <a:ext cx="3392487" cy="2495550"/>
            <a:chOff x="2038" y="5150"/>
            <a:chExt cx="5342" cy="3930"/>
          </a:xfrm>
        </p:grpSpPr>
        <p:pic>
          <p:nvPicPr>
            <p:cNvPr id="90121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8" y="5150"/>
              <a:ext cx="5342" cy="393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0122" name="文本框 4"/>
            <p:cNvSpPr txBox="1"/>
            <p:nvPr/>
          </p:nvSpPr>
          <p:spPr>
            <a:xfrm>
              <a:off x="4810" y="7154"/>
              <a:ext cx="213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维生素D</a:t>
              </a:r>
            </a:p>
          </p:txBody>
        </p:sp>
      </p:grpSp>
      <p:sp>
        <p:nvSpPr>
          <p:cNvPr id="90123" name="文本框 4"/>
          <p:cNvSpPr txBox="1"/>
          <p:nvPr/>
        </p:nvSpPr>
        <p:spPr>
          <a:xfrm>
            <a:off x="7896225" y="3281363"/>
            <a:ext cx="9191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磷脂：</a:t>
            </a:r>
            <a:endParaRPr lang="en-US" altLang="zh-CN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0124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38" y="3189288"/>
            <a:ext cx="5230812" cy="2706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125" name="文本框 4"/>
          <p:cNvSpPr txBox="1"/>
          <p:nvPr/>
        </p:nvSpPr>
        <p:spPr>
          <a:xfrm>
            <a:off x="2044700" y="5975350"/>
            <a:ext cx="10239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脂肪：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126" name="文本框 4"/>
          <p:cNvSpPr txBox="1"/>
          <p:nvPr/>
        </p:nvSpPr>
        <p:spPr>
          <a:xfrm>
            <a:off x="6083300" y="4151313"/>
            <a:ext cx="5775325" cy="7381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脂质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的组成元素：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13438" y="4970463"/>
            <a:ext cx="6115050" cy="7366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主要是C、H、O，有的还含有P和N。</a:t>
            </a:r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5788" y="2476500"/>
            <a:ext cx="24574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固醇：C、H、O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33700" y="5975350"/>
            <a:ext cx="15303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C、H、O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815388" y="3281363"/>
            <a:ext cx="25241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图片 13314" descr="gbba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138" name="文本框 1"/>
          <p:cNvSpPr txBox="1"/>
          <p:nvPr/>
        </p:nvSpPr>
        <p:spPr>
          <a:xfrm>
            <a:off x="149225" y="2705100"/>
            <a:ext cx="1320800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糖类</a:t>
            </a:r>
            <a:r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91139" name="文本框 2"/>
          <p:cNvSpPr txBox="1"/>
          <p:nvPr/>
        </p:nvSpPr>
        <p:spPr>
          <a:xfrm>
            <a:off x="5124450" y="2705100"/>
            <a:ext cx="1387475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脂肪</a:t>
            </a:r>
            <a:r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8" name="右箭头 7"/>
          <p:cNvSpPr/>
          <p:nvPr/>
        </p:nvSpPr>
        <p:spPr>
          <a:xfrm>
            <a:off x="1778000" y="2868613"/>
            <a:ext cx="3346450" cy="76200"/>
          </a:xfrm>
          <a:prstGeom prst="rightArrow">
            <a:avLst>
              <a:gd name="adj1" fmla="val 50000"/>
              <a:gd name="adj2" fmla="val 419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" name="右箭头 8"/>
          <p:cNvSpPr/>
          <p:nvPr/>
        </p:nvSpPr>
        <p:spPr>
          <a:xfrm rot="10800000">
            <a:off x="1778000" y="3125788"/>
            <a:ext cx="3292475" cy="76200"/>
          </a:xfrm>
          <a:prstGeom prst="rightArrow">
            <a:avLst>
              <a:gd name="adj1" fmla="val 50000"/>
              <a:gd name="adj2" fmla="val 57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grpSp>
        <p:nvGrpSpPr>
          <p:cNvPr id="91142" name="组合 1"/>
          <p:cNvGrpSpPr/>
          <p:nvPr/>
        </p:nvGrpSpPr>
        <p:grpSpPr>
          <a:xfrm>
            <a:off x="5702300" y="555625"/>
            <a:ext cx="5400675" cy="5230813"/>
            <a:chOff x="10055" y="53"/>
            <a:chExt cx="8504" cy="8236"/>
          </a:xfrm>
        </p:grpSpPr>
        <p:pic>
          <p:nvPicPr>
            <p:cNvPr id="91143" name="图片 4">
              <a:hlinkClick r:id="rId5" action="ppaction://hlinkfile"/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4905" y="2172"/>
              <a:ext cx="3655" cy="61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椭圆形标注 3"/>
            <p:cNvSpPr/>
            <p:nvPr/>
          </p:nvSpPr>
          <p:spPr>
            <a:xfrm rot="21420000">
              <a:off x="10055" y="52"/>
              <a:ext cx="6252" cy="2732"/>
            </a:xfrm>
            <a:prstGeom prst="wedgeEllipseCallout">
              <a:avLst>
                <a:gd name="adj1" fmla="val 41839"/>
                <a:gd name="adj2" fmla="val 740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2400" strike="noStrike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每天吃的都是一些玉米、谷类和菜叶，为何长了这一身的肥肉？</a:t>
              </a:r>
            </a:p>
          </p:txBody>
        </p:sp>
      </p:grpSp>
      <p:sp>
        <p:nvSpPr>
          <p:cNvPr id="91145" name="文本框 1"/>
          <p:cNvSpPr txBox="1"/>
          <p:nvPr/>
        </p:nvSpPr>
        <p:spPr>
          <a:xfrm>
            <a:off x="2867025" y="2209800"/>
            <a:ext cx="106997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9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grpSp>
        <p:nvGrpSpPr>
          <p:cNvPr id="92165" name="组合 22"/>
          <p:cNvGrpSpPr/>
          <p:nvPr/>
        </p:nvGrpSpPr>
        <p:grpSpPr>
          <a:xfrm>
            <a:off x="28575" y="58738"/>
            <a:ext cx="2109788" cy="922337"/>
            <a:chOff x="237300" y="-25500"/>
            <a:chExt cx="1863072" cy="1026106"/>
          </a:xfrm>
        </p:grpSpPr>
        <p:sp>
          <p:nvSpPr>
            <p:cNvPr id="2" name="五边形 1"/>
            <p:cNvSpPr/>
            <p:nvPr/>
          </p:nvSpPr>
          <p:spPr>
            <a:xfrm rot="21119712">
              <a:off x="237300" y="432136"/>
              <a:ext cx="1863072" cy="568470"/>
            </a:xfrm>
            <a:prstGeom prst="homePlate">
              <a:avLst/>
            </a:prstGeom>
            <a:solidFill>
              <a:schemeClr val="accent1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9FBF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小组科普</a:t>
              </a:r>
            </a:p>
          </p:txBody>
        </p:sp>
        <p:grpSp>
          <p:nvGrpSpPr>
            <p:cNvPr id="92167" name="组合 8"/>
            <p:cNvGrpSpPr/>
            <p:nvPr/>
          </p:nvGrpSpPr>
          <p:grpSpPr>
            <a:xfrm>
              <a:off x="394837" y="-25500"/>
              <a:ext cx="1003725" cy="581142"/>
              <a:chOff x="6753966" y="768401"/>
              <a:chExt cx="2026023" cy="962372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6753167" y="916417"/>
                <a:ext cx="2025688" cy="815080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  <a:gd name="connsiteX0-1" fmla="*/ 0 w 1902269"/>
                  <a:gd name="connsiteY0-2" fmla="*/ 711790 h 711790"/>
                  <a:gd name="connsiteX1-3" fmla="*/ 987869 w 1902269"/>
                  <a:gd name="connsiteY1-4" fmla="*/ 0 h 711790"/>
                  <a:gd name="connsiteX2-5" fmla="*/ 1902269 w 1902269"/>
                  <a:gd name="connsiteY2-6" fmla="*/ 543698 h 711790"/>
                  <a:gd name="connsiteX0-7" fmla="*/ 0 w 2025165"/>
                  <a:gd name="connsiteY0-8" fmla="*/ 814204 h 814204"/>
                  <a:gd name="connsiteX1-9" fmla="*/ 1110765 w 2025165"/>
                  <a:gd name="connsiteY1-10" fmla="*/ 0 h 814204"/>
                  <a:gd name="connsiteX2-11" fmla="*/ 2025165 w 2025165"/>
                  <a:gd name="connsiteY2-12" fmla="*/ 543698 h 8142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025165" h="814204">
                    <a:moveTo>
                      <a:pt x="0" y="814204"/>
                    </a:moveTo>
                    <a:lnTo>
                      <a:pt x="1110765" y="0"/>
                    </a:lnTo>
                    <a:lnTo>
                      <a:pt x="2025165" y="543698"/>
                    </a:lnTo>
                  </a:path>
                </a:pathLst>
              </a:cu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92169" name="组合 12"/>
              <p:cNvGrpSpPr/>
              <p:nvPr/>
            </p:nvGrpSpPr>
            <p:grpSpPr>
              <a:xfrm>
                <a:off x="7725298" y="768401"/>
                <a:ext cx="307751" cy="305014"/>
                <a:chOff x="4357029" y="2619972"/>
                <a:chExt cx="411158" cy="407501"/>
              </a:xfrm>
            </p:grpSpPr>
            <p:sp>
              <p:nvSpPr>
                <p:cNvPr id="28" name="椭圆 27"/>
                <p:cNvSpPr/>
                <p:nvPr/>
              </p:nvSpPr>
              <p:spPr>
                <a:xfrm>
                  <a:off x="4339188" y="2619972"/>
                  <a:ext cx="410927" cy="40868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grpSp>
              <p:nvGrpSpPr>
                <p:cNvPr id="92171" name="组合 14"/>
                <p:cNvGrpSpPr/>
                <p:nvPr/>
              </p:nvGrpSpPr>
              <p:grpSpPr>
                <a:xfrm rot="1267204">
                  <a:off x="4415118" y="2671937"/>
                  <a:ext cx="301040" cy="301040"/>
                  <a:chOff x="3518404" y="1580443"/>
                  <a:chExt cx="1276350" cy="1276350"/>
                </a:xfrm>
              </p:grpSpPr>
              <p:sp>
                <p:nvSpPr>
                  <p:cNvPr id="30" name="椭圆 29"/>
                  <p:cNvSpPr/>
                  <p:nvPr/>
                </p:nvSpPr>
                <p:spPr bwMode="auto">
                  <a:xfrm>
                    <a:off x="3518404" y="1580443"/>
                    <a:ext cx="1276350" cy="127635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95000"/>
                        </a:schemeClr>
                      </a:gs>
                      <a:gs pos="47000">
                        <a:schemeClr val="bg1">
                          <a:lumMod val="65000"/>
                        </a:schemeClr>
                      </a:gs>
                      <a:gs pos="82000">
                        <a:schemeClr val="tx1">
                          <a:lumMod val="50000"/>
                          <a:lumOff val="5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 bwMode="auto">
                  <a:xfrm rot="20122633">
                    <a:off x="3839294" y="2532847"/>
                    <a:ext cx="762233" cy="23475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5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  <a:alpha val="12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 bwMode="auto">
                  <a:xfrm rot="912585">
                    <a:off x="3546183" y="1633753"/>
                    <a:ext cx="612513" cy="3130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6000">
                        <a:schemeClr val="bg1">
                          <a:alpha val="51000"/>
                        </a:schemeClr>
                      </a:gs>
                      <a:gs pos="30000">
                        <a:schemeClr val="bg1"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文本框 4"/>
          <p:cNvSpPr/>
          <p:nvPr>
            <p:custDataLst>
              <p:tags r:id="rId1"/>
            </p:custDataLst>
          </p:nvPr>
        </p:nvSpPr>
        <p:spPr>
          <a:xfrm>
            <a:off x="1343025" y="935038"/>
            <a:ext cx="10953750" cy="2860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植物细胞和动物细胞中储存能量的糖类依次是（    ）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A．纤维素和糖原               </a:t>
            </a:r>
            <a:endParaRPr lang="en-US" altLang="zh-CN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B．麦芽糖和乳糖             </a:t>
            </a:r>
            <a:endParaRPr lang="en-US" altLang="zh-CN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C．淀粉和糖原             </a:t>
            </a:r>
            <a:endParaRPr lang="en-US" altLang="zh-CN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D．葡萄糖和纤维素</a:t>
            </a:r>
          </a:p>
        </p:txBody>
      </p:sp>
      <p:sp>
        <p:nvSpPr>
          <p:cNvPr id="44037" name="TextBox 21"/>
          <p:cNvSpPr/>
          <p:nvPr>
            <p:custDataLst>
              <p:tags r:id="rId2"/>
            </p:custDataLst>
          </p:nvPr>
        </p:nvSpPr>
        <p:spPr>
          <a:xfrm flipH="1">
            <a:off x="8056563" y="1125538"/>
            <a:ext cx="387350" cy="4365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 eaLnBrk="0" hangingPunct="0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  <p:pic>
        <p:nvPicPr>
          <p:cNvPr id="92163" name="New picture" hidden="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579100" y="12649200"/>
            <a:ext cx="2921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4" name="图片 13314" descr="gbba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165" name="组合 22"/>
          <p:cNvGrpSpPr/>
          <p:nvPr/>
        </p:nvGrpSpPr>
        <p:grpSpPr>
          <a:xfrm>
            <a:off x="28575" y="58738"/>
            <a:ext cx="2109788" cy="922337"/>
            <a:chOff x="237300" y="-25500"/>
            <a:chExt cx="1863072" cy="1026106"/>
          </a:xfrm>
        </p:grpSpPr>
        <p:sp>
          <p:nvSpPr>
            <p:cNvPr id="2" name="五边形 1"/>
            <p:cNvSpPr/>
            <p:nvPr/>
          </p:nvSpPr>
          <p:spPr>
            <a:xfrm rot="21119712">
              <a:off x="237300" y="432136"/>
              <a:ext cx="1863072" cy="568470"/>
            </a:xfrm>
            <a:prstGeom prst="homePlate">
              <a:avLst/>
            </a:prstGeom>
            <a:solidFill>
              <a:schemeClr val="accent1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9FBF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课堂检测</a:t>
              </a:r>
            </a:p>
          </p:txBody>
        </p:sp>
        <p:grpSp>
          <p:nvGrpSpPr>
            <p:cNvPr id="92167" name="组合 8"/>
            <p:cNvGrpSpPr/>
            <p:nvPr/>
          </p:nvGrpSpPr>
          <p:grpSpPr>
            <a:xfrm>
              <a:off x="394837" y="-25500"/>
              <a:ext cx="1003725" cy="581142"/>
              <a:chOff x="6753966" y="768401"/>
              <a:chExt cx="2026023" cy="962372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6753167" y="916417"/>
                <a:ext cx="2025688" cy="815080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  <a:gd name="connsiteX0-1" fmla="*/ 0 w 1902269"/>
                  <a:gd name="connsiteY0-2" fmla="*/ 711790 h 711790"/>
                  <a:gd name="connsiteX1-3" fmla="*/ 987869 w 1902269"/>
                  <a:gd name="connsiteY1-4" fmla="*/ 0 h 711790"/>
                  <a:gd name="connsiteX2-5" fmla="*/ 1902269 w 1902269"/>
                  <a:gd name="connsiteY2-6" fmla="*/ 543698 h 711790"/>
                  <a:gd name="connsiteX0-7" fmla="*/ 0 w 2025165"/>
                  <a:gd name="connsiteY0-8" fmla="*/ 814204 h 814204"/>
                  <a:gd name="connsiteX1-9" fmla="*/ 1110765 w 2025165"/>
                  <a:gd name="connsiteY1-10" fmla="*/ 0 h 814204"/>
                  <a:gd name="connsiteX2-11" fmla="*/ 2025165 w 2025165"/>
                  <a:gd name="connsiteY2-12" fmla="*/ 543698 h 8142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025165" h="814204">
                    <a:moveTo>
                      <a:pt x="0" y="814204"/>
                    </a:moveTo>
                    <a:lnTo>
                      <a:pt x="1110765" y="0"/>
                    </a:lnTo>
                    <a:lnTo>
                      <a:pt x="2025165" y="543698"/>
                    </a:lnTo>
                  </a:path>
                </a:pathLst>
              </a:cu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92169" name="组合 12"/>
              <p:cNvGrpSpPr/>
              <p:nvPr/>
            </p:nvGrpSpPr>
            <p:grpSpPr>
              <a:xfrm>
                <a:off x="7725298" y="768401"/>
                <a:ext cx="307751" cy="305014"/>
                <a:chOff x="4357029" y="2619972"/>
                <a:chExt cx="411158" cy="407501"/>
              </a:xfrm>
            </p:grpSpPr>
            <p:sp>
              <p:nvSpPr>
                <p:cNvPr id="28" name="椭圆 27"/>
                <p:cNvSpPr/>
                <p:nvPr/>
              </p:nvSpPr>
              <p:spPr>
                <a:xfrm>
                  <a:off x="4339188" y="2619972"/>
                  <a:ext cx="410927" cy="40868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grpSp>
              <p:nvGrpSpPr>
                <p:cNvPr id="92171" name="组合 14"/>
                <p:cNvGrpSpPr/>
                <p:nvPr/>
              </p:nvGrpSpPr>
              <p:grpSpPr>
                <a:xfrm rot="1267204">
                  <a:off x="4415118" y="2671937"/>
                  <a:ext cx="301040" cy="301040"/>
                  <a:chOff x="3518404" y="1580443"/>
                  <a:chExt cx="1276350" cy="1276350"/>
                </a:xfrm>
              </p:grpSpPr>
              <p:sp>
                <p:nvSpPr>
                  <p:cNvPr id="30" name="椭圆 29"/>
                  <p:cNvSpPr/>
                  <p:nvPr/>
                </p:nvSpPr>
                <p:spPr bwMode="auto">
                  <a:xfrm>
                    <a:off x="3518404" y="1580443"/>
                    <a:ext cx="1276350" cy="127635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95000"/>
                        </a:schemeClr>
                      </a:gs>
                      <a:gs pos="47000">
                        <a:schemeClr val="bg1">
                          <a:lumMod val="65000"/>
                        </a:schemeClr>
                      </a:gs>
                      <a:gs pos="82000">
                        <a:schemeClr val="tx1">
                          <a:lumMod val="50000"/>
                          <a:lumOff val="5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 bwMode="auto">
                  <a:xfrm rot="20122633">
                    <a:off x="3839294" y="2532847"/>
                    <a:ext cx="762233" cy="23475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5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  <a:alpha val="12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 bwMode="auto">
                  <a:xfrm rot="912585">
                    <a:off x="3546183" y="1633753"/>
                    <a:ext cx="612513" cy="3130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6000">
                        <a:schemeClr val="bg1">
                          <a:alpha val="51000"/>
                        </a:schemeClr>
                      </a:gs>
                      <a:gs pos="30000">
                        <a:schemeClr val="bg1"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92175" name="文本框 4"/>
          <p:cNvSpPr/>
          <p:nvPr>
            <p:custDataLst>
              <p:tags r:id="rId5"/>
            </p:custDataLst>
          </p:nvPr>
        </p:nvSpPr>
        <p:spPr>
          <a:xfrm>
            <a:off x="1022350" y="3689350"/>
            <a:ext cx="10953750" cy="28613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下列关于脂质的叙述，错误的是（     ）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A．动物体内的脂肪具有减少热量散失、维持体温恒定的功能           </a:t>
            </a:r>
            <a:endParaRPr lang="en-US" altLang="zh-CN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B．磷脂由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四种元素组成，是构成细胞膜的重要成分             </a:t>
            </a:r>
            <a:endParaRPr lang="en-US" altLang="zh-CN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C．维生素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的化学本质是固醇，其在动物体内具有促进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吸收的作用           </a:t>
            </a:r>
            <a:endParaRPr lang="en-US" altLang="zh-CN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D．胆固醇是人体细胞的正常成分，但摄入过多也可导致疾病</a:t>
            </a:r>
          </a:p>
        </p:txBody>
      </p:sp>
      <p:sp>
        <p:nvSpPr>
          <p:cNvPr id="3" name="TextBox 21"/>
          <p:cNvSpPr/>
          <p:nvPr>
            <p:custDataLst>
              <p:tags r:id="rId6"/>
            </p:custDataLst>
          </p:nvPr>
        </p:nvSpPr>
        <p:spPr>
          <a:xfrm flipH="1">
            <a:off x="5916613" y="3886200"/>
            <a:ext cx="387350" cy="4381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 eaLnBrk="0" hangingPunct="0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Box 21"/>
          <p:cNvSpPr/>
          <p:nvPr>
            <p:custDataLst>
              <p:tags r:id="rId1"/>
            </p:custDataLst>
          </p:nvPr>
        </p:nvSpPr>
        <p:spPr>
          <a:xfrm flipH="1">
            <a:off x="10133013" y="1209358"/>
            <a:ext cx="387350" cy="43751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 eaLnBrk="0" hangingPunct="0"/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</a:p>
        </p:txBody>
      </p:sp>
      <p:pic>
        <p:nvPicPr>
          <p:cNvPr id="92163" name="New picture" hidden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579100" y="12649200"/>
            <a:ext cx="2921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4" name="图片 13314" descr="gbba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165" name="组合 22"/>
          <p:cNvGrpSpPr/>
          <p:nvPr/>
        </p:nvGrpSpPr>
        <p:grpSpPr>
          <a:xfrm>
            <a:off x="28575" y="58738"/>
            <a:ext cx="2109788" cy="922337"/>
            <a:chOff x="237300" y="-25500"/>
            <a:chExt cx="1863072" cy="1026106"/>
          </a:xfrm>
        </p:grpSpPr>
        <p:sp>
          <p:nvSpPr>
            <p:cNvPr id="2" name="五边形 1"/>
            <p:cNvSpPr/>
            <p:nvPr/>
          </p:nvSpPr>
          <p:spPr>
            <a:xfrm rot="21119712">
              <a:off x="237300" y="432136"/>
              <a:ext cx="1863072" cy="568470"/>
            </a:xfrm>
            <a:prstGeom prst="homePlate">
              <a:avLst/>
            </a:prstGeom>
            <a:solidFill>
              <a:schemeClr val="accent1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9FBF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课堂检测</a:t>
              </a:r>
            </a:p>
          </p:txBody>
        </p:sp>
        <p:grpSp>
          <p:nvGrpSpPr>
            <p:cNvPr id="92167" name="组合 8"/>
            <p:cNvGrpSpPr/>
            <p:nvPr/>
          </p:nvGrpSpPr>
          <p:grpSpPr>
            <a:xfrm>
              <a:off x="394837" y="-25500"/>
              <a:ext cx="1003725" cy="581142"/>
              <a:chOff x="6753966" y="768401"/>
              <a:chExt cx="2026023" cy="962372"/>
            </a:xfrm>
          </p:grpSpPr>
          <p:sp>
            <p:nvSpPr>
              <p:cNvPr id="26" name="任意多边形 25"/>
              <p:cNvSpPr/>
              <p:nvPr/>
            </p:nvSpPr>
            <p:spPr>
              <a:xfrm>
                <a:off x="6753167" y="916417"/>
                <a:ext cx="2025688" cy="815080"/>
              </a:xfrm>
              <a:custGeom>
                <a:avLst/>
                <a:gdLst>
                  <a:gd name="connsiteX0" fmla="*/ 0 w 1779373"/>
                  <a:gd name="connsiteY0" fmla="*/ 568411 h 568411"/>
                  <a:gd name="connsiteX1" fmla="*/ 864973 w 1779373"/>
                  <a:gd name="connsiteY1" fmla="*/ 0 h 568411"/>
                  <a:gd name="connsiteX2" fmla="*/ 1779373 w 1779373"/>
                  <a:gd name="connsiteY2" fmla="*/ 543698 h 568411"/>
                  <a:gd name="connsiteX0-1" fmla="*/ 0 w 1902269"/>
                  <a:gd name="connsiteY0-2" fmla="*/ 711790 h 711790"/>
                  <a:gd name="connsiteX1-3" fmla="*/ 987869 w 1902269"/>
                  <a:gd name="connsiteY1-4" fmla="*/ 0 h 711790"/>
                  <a:gd name="connsiteX2-5" fmla="*/ 1902269 w 1902269"/>
                  <a:gd name="connsiteY2-6" fmla="*/ 543698 h 711790"/>
                  <a:gd name="connsiteX0-7" fmla="*/ 0 w 2025165"/>
                  <a:gd name="connsiteY0-8" fmla="*/ 814204 h 814204"/>
                  <a:gd name="connsiteX1-9" fmla="*/ 1110765 w 2025165"/>
                  <a:gd name="connsiteY1-10" fmla="*/ 0 h 814204"/>
                  <a:gd name="connsiteX2-11" fmla="*/ 2025165 w 2025165"/>
                  <a:gd name="connsiteY2-12" fmla="*/ 543698 h 8142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025165" h="814204">
                    <a:moveTo>
                      <a:pt x="0" y="814204"/>
                    </a:moveTo>
                    <a:lnTo>
                      <a:pt x="1110765" y="0"/>
                    </a:lnTo>
                    <a:lnTo>
                      <a:pt x="2025165" y="543698"/>
                    </a:lnTo>
                  </a:path>
                </a:pathLst>
              </a:cu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92169" name="组合 12"/>
              <p:cNvGrpSpPr/>
              <p:nvPr/>
            </p:nvGrpSpPr>
            <p:grpSpPr>
              <a:xfrm>
                <a:off x="7725298" y="768401"/>
                <a:ext cx="307751" cy="305014"/>
                <a:chOff x="4357029" y="2619972"/>
                <a:chExt cx="411158" cy="407501"/>
              </a:xfrm>
            </p:grpSpPr>
            <p:sp>
              <p:nvSpPr>
                <p:cNvPr id="28" name="椭圆 27"/>
                <p:cNvSpPr/>
                <p:nvPr/>
              </p:nvSpPr>
              <p:spPr>
                <a:xfrm>
                  <a:off x="4339188" y="2619972"/>
                  <a:ext cx="410927" cy="40868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grpSp>
              <p:nvGrpSpPr>
                <p:cNvPr id="92171" name="组合 14"/>
                <p:cNvGrpSpPr/>
                <p:nvPr/>
              </p:nvGrpSpPr>
              <p:grpSpPr>
                <a:xfrm rot="1267204">
                  <a:off x="4415118" y="2671937"/>
                  <a:ext cx="301040" cy="301040"/>
                  <a:chOff x="3518404" y="1580443"/>
                  <a:chExt cx="1276350" cy="1276350"/>
                </a:xfrm>
              </p:grpSpPr>
              <p:sp>
                <p:nvSpPr>
                  <p:cNvPr id="30" name="椭圆 29"/>
                  <p:cNvSpPr/>
                  <p:nvPr/>
                </p:nvSpPr>
                <p:spPr bwMode="auto">
                  <a:xfrm>
                    <a:off x="3518404" y="1580443"/>
                    <a:ext cx="1276350" cy="127635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95000"/>
                        </a:schemeClr>
                      </a:gs>
                      <a:gs pos="47000">
                        <a:schemeClr val="bg1">
                          <a:lumMod val="65000"/>
                        </a:schemeClr>
                      </a:gs>
                      <a:gs pos="82000">
                        <a:schemeClr val="tx1">
                          <a:lumMod val="50000"/>
                          <a:lumOff val="50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 bwMode="auto">
                  <a:xfrm rot="20122633">
                    <a:off x="3839294" y="2532847"/>
                    <a:ext cx="762233" cy="234757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5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  <a:alpha val="12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 bwMode="auto">
                  <a:xfrm rot="912585">
                    <a:off x="3546183" y="1633753"/>
                    <a:ext cx="612513" cy="3130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6000">
                        <a:schemeClr val="bg1">
                          <a:alpha val="51000"/>
                        </a:schemeClr>
                      </a:gs>
                      <a:gs pos="30000">
                        <a:schemeClr val="bg1">
                          <a:alpha val="0"/>
                        </a:schemeClr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6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92175" name="文本框 4"/>
          <p:cNvSpPr/>
          <p:nvPr>
            <p:custDataLst>
              <p:tags r:id="rId4"/>
            </p:custDataLst>
          </p:nvPr>
        </p:nvSpPr>
        <p:spPr>
          <a:xfrm>
            <a:off x="920750" y="1010920"/>
            <a:ext cx="10953750" cy="50774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如图是糖类、脂肪主要组成元素的质量分数。下列结论错误的是（     ）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  <a:p>
            <a:pPr eaLnBrk="0" hangingPunct="0">
              <a:lnSpc>
                <a:spcPct val="150000"/>
              </a:lnSpc>
            </a:pPr>
            <a:endParaRPr lang="zh-CN" altLang="en-US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A．质量相同的脂肪和糖类被彻底分解时，糖类耗氧少           </a:t>
            </a:r>
            <a:endParaRPr lang="en-US" altLang="zh-CN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B．</a:t>
            </a:r>
            <a:r>
              <a:rPr 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质量相同的脂肪和糖类被彻底分解时，脂肪释放的能量多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endParaRPr lang="en-US" altLang="zh-CN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C．</a:t>
            </a:r>
            <a:r>
              <a:rPr 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脂肪糖类的代谢终产物都是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</a:t>
            </a:r>
            <a:r>
              <a:rPr lang="en-US" altLang="zh-CN" sz="2400" baseline="-250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400" baseline="-250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endParaRPr lang="en-US" altLang="zh-CN" sz="240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D．脂肪是生命体进行生命活动的主要能源物质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2792730" y="1903095"/>
          <a:ext cx="6268085" cy="15849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35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1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种类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质量分数（</a:t>
                      </a: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脂肪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73~77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11~12.5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9.0~12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糖类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52~58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7.0~8.0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40~45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图片 13314" descr="gbba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575" y="58738"/>
            <a:ext cx="12163425" cy="420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899" name="图片 1"/>
          <p:cNvPicPr>
            <a:picLocks noChangeAspect="1"/>
          </p:cNvPicPr>
          <p:nvPr/>
        </p:nvPicPr>
        <p:blipFill>
          <a:blip r:embed="rId5">
            <a:lum bright="17999" contrast="23999"/>
          </a:blip>
          <a:srcRect l="35207" t="42137" r="33496" b="42419"/>
          <a:stretch>
            <a:fillRect/>
          </a:stretch>
        </p:blipFill>
        <p:spPr>
          <a:xfrm>
            <a:off x="28575" y="479425"/>
            <a:ext cx="4019550" cy="313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900" name="图片 3"/>
          <p:cNvPicPr>
            <a:picLocks noChangeAspect="1"/>
          </p:cNvPicPr>
          <p:nvPr/>
        </p:nvPicPr>
        <p:blipFill>
          <a:blip r:embed="rId6"/>
          <a:srcRect l="39394" t="49194" r="34364" b="36446"/>
          <a:stretch>
            <a:fillRect/>
          </a:stretch>
        </p:blipFill>
        <p:spPr>
          <a:xfrm>
            <a:off x="-92075" y="4051300"/>
            <a:ext cx="4870450" cy="2481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901" name="图片 1"/>
          <p:cNvPicPr>
            <a:picLocks noChangeAspect="1"/>
          </p:cNvPicPr>
          <p:nvPr/>
        </p:nvPicPr>
        <p:blipFill>
          <a:blip r:embed="rId7"/>
          <a:srcRect l="38496" t="25311" r="50581" b="21880"/>
          <a:stretch>
            <a:fillRect/>
          </a:stretch>
        </p:blipFill>
        <p:spPr>
          <a:xfrm rot="5400000">
            <a:off x="6646863" y="466725"/>
            <a:ext cx="1663700" cy="7956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/>
          <p:cNvGrpSpPr/>
          <p:nvPr/>
        </p:nvGrpSpPr>
        <p:grpSpPr>
          <a:xfrm>
            <a:off x="4778375" y="4386263"/>
            <a:ext cx="5794375" cy="742950"/>
            <a:chOff x="7525" y="6907"/>
            <a:chExt cx="9125" cy="1170"/>
          </a:xfrm>
        </p:grpSpPr>
        <p:sp>
          <p:nvSpPr>
            <p:cNvPr id="8" name="椭圆 7"/>
            <p:cNvSpPr/>
            <p:nvPr/>
          </p:nvSpPr>
          <p:spPr>
            <a:xfrm>
              <a:off x="13798" y="6907"/>
              <a:ext cx="2853" cy="890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9" name="椭圆 8"/>
            <p:cNvSpPr/>
            <p:nvPr/>
          </p:nvSpPr>
          <p:spPr>
            <a:xfrm>
              <a:off x="7525" y="7245"/>
              <a:ext cx="2830" cy="832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  <p:pic>
        <p:nvPicPr>
          <p:cNvPr id="80905" name="图片 10"/>
          <p:cNvPicPr>
            <a:picLocks noChangeAspect="1"/>
          </p:cNvPicPr>
          <p:nvPr/>
        </p:nvPicPr>
        <p:blipFill>
          <a:blip r:embed="rId8"/>
          <a:srcRect l="30045" t="22519" r="29852" b="59375"/>
          <a:stretch>
            <a:fillRect/>
          </a:stretch>
        </p:blipFill>
        <p:spPr>
          <a:xfrm>
            <a:off x="4284663" y="479425"/>
            <a:ext cx="6884987" cy="23320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1068388" y="1255713"/>
            <a:ext cx="10514012" cy="4730750"/>
            <a:chOff x="1682" y="1977"/>
            <a:chExt cx="16558" cy="7451"/>
          </a:xfrm>
        </p:grpSpPr>
        <p:grpSp>
          <p:nvGrpSpPr>
            <p:cNvPr id="80907" name="组合 12"/>
            <p:cNvGrpSpPr/>
            <p:nvPr/>
          </p:nvGrpSpPr>
          <p:grpSpPr>
            <a:xfrm>
              <a:off x="1682" y="3150"/>
              <a:ext cx="16559" cy="6278"/>
              <a:chOff x="1682" y="3150"/>
              <a:chExt cx="16559" cy="6278"/>
            </a:xfrm>
          </p:grpSpPr>
          <p:grpSp>
            <p:nvGrpSpPr>
              <p:cNvPr id="80908" name="组合 1"/>
              <p:cNvGrpSpPr/>
              <p:nvPr/>
            </p:nvGrpSpPr>
            <p:grpSpPr>
              <a:xfrm>
                <a:off x="1681" y="3150"/>
                <a:ext cx="13659" cy="6279"/>
                <a:chOff x="1682" y="3090"/>
                <a:chExt cx="13660" cy="6279"/>
              </a:xfrm>
            </p:grpSpPr>
            <p:sp>
              <p:nvSpPr>
                <p:cNvPr id="3" name="椭圆 2"/>
                <p:cNvSpPr/>
                <p:nvPr/>
              </p:nvSpPr>
              <p:spPr>
                <a:xfrm>
                  <a:off x="1682" y="3090"/>
                  <a:ext cx="2696" cy="672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" name="椭圆 4"/>
                <p:cNvSpPr/>
                <p:nvPr/>
              </p:nvSpPr>
              <p:spPr>
                <a:xfrm>
                  <a:off x="3845" y="8477"/>
                  <a:ext cx="2532" cy="892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4" name="椭圆 3"/>
                <p:cNvSpPr/>
                <p:nvPr/>
              </p:nvSpPr>
              <p:spPr>
                <a:xfrm>
                  <a:off x="10356" y="7053"/>
                  <a:ext cx="1857" cy="702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6" name="椭圆 5"/>
                <p:cNvSpPr/>
                <p:nvPr/>
              </p:nvSpPr>
              <p:spPr>
                <a:xfrm>
                  <a:off x="5927" y="7355"/>
                  <a:ext cx="1397" cy="662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2212" y="7647"/>
                  <a:ext cx="3130" cy="830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zh-CN" altLang="en-US" strike="noStrike" noProof="1"/>
                </a:p>
              </p:txBody>
            </p:sp>
          </p:grpSp>
          <p:sp>
            <p:nvSpPr>
              <p:cNvPr id="12" name="椭圆 11"/>
              <p:cNvSpPr/>
              <p:nvPr/>
            </p:nvSpPr>
            <p:spPr>
              <a:xfrm>
                <a:off x="15111" y="7480"/>
                <a:ext cx="3129" cy="830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15341" y="1977"/>
              <a:ext cx="1856" cy="702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5" name="组合 1"/>
          <p:cNvGrpSpPr/>
          <p:nvPr/>
        </p:nvGrpSpPr>
        <p:grpSpPr>
          <a:xfrm>
            <a:off x="95250" y="1066800"/>
            <a:ext cx="12096750" cy="2290763"/>
            <a:chOff x="150" y="1680"/>
            <a:chExt cx="19050" cy="3608"/>
          </a:xfrm>
        </p:grpSpPr>
        <p:pic>
          <p:nvPicPr>
            <p:cNvPr id="82946" name="图片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4440" y="1680"/>
              <a:ext cx="4760" cy="35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947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9945" y="1680"/>
              <a:ext cx="4760" cy="35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948" name="图片 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5110" y="1755"/>
              <a:ext cx="4907" cy="35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949" name="Picture 16">
              <a:hlinkClick r:id="rId14"/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50" y="1717"/>
              <a:ext cx="5032" cy="357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7660" name="Text Box 8"/>
          <p:cNvSpPr/>
          <p:nvPr>
            <p:custDataLst>
              <p:tags r:id="rId1"/>
            </p:custDataLst>
          </p:nvPr>
        </p:nvSpPr>
        <p:spPr>
          <a:xfrm>
            <a:off x="8174038" y="3794125"/>
            <a:ext cx="2538412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600" b="1">
                <a:solidFill>
                  <a:srgbClr val="4649AA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都是甜的</a:t>
            </a:r>
            <a:endParaRPr lang="zh-CN" altLang="zh-CN" sz="3600" b="1">
              <a:solidFill>
                <a:srgbClr val="4649AA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2951" name="组合 2"/>
          <p:cNvGrpSpPr/>
          <p:nvPr/>
        </p:nvGrpSpPr>
        <p:grpSpPr>
          <a:xfrm>
            <a:off x="461963" y="3795713"/>
            <a:ext cx="8126412" cy="1379537"/>
            <a:chOff x="728" y="5978"/>
            <a:chExt cx="12796" cy="2171"/>
          </a:xfrm>
        </p:grpSpPr>
        <p:sp>
          <p:nvSpPr>
            <p:cNvPr id="82952" name="Text Box 8"/>
            <p:cNvSpPr/>
            <p:nvPr>
              <p:custDataLst>
                <p:tags r:id="rId4"/>
              </p:custDataLst>
            </p:nvPr>
          </p:nvSpPr>
          <p:spPr>
            <a:xfrm>
              <a:off x="727" y="5977"/>
              <a:ext cx="12797" cy="10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6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1.</a:t>
              </a:r>
              <a:r>
                <a:rPr lang="zh-CN" altLang="en-US" sz="36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这些你所熟悉的糖有什么共同特点？</a:t>
              </a:r>
              <a:endParaRPr lang="zh-CN" altLang="zh-CN" sz="36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2953" name="Text Box 8"/>
            <p:cNvSpPr/>
            <p:nvPr>
              <p:custDataLst>
                <p:tags r:id="rId5"/>
              </p:custDataLst>
            </p:nvPr>
          </p:nvSpPr>
          <p:spPr>
            <a:xfrm>
              <a:off x="727" y="7132"/>
              <a:ext cx="10227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36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2.</a:t>
              </a:r>
              <a:r>
                <a:rPr lang="zh-CN" altLang="en-US" sz="36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是不是所有糖都是甜的呢？</a:t>
              </a:r>
              <a:endParaRPr lang="zh-CN" altLang="zh-CN" sz="3600" b="1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7662" name="Text Box 8"/>
          <p:cNvSpPr/>
          <p:nvPr>
            <p:custDataLst>
              <p:tags r:id="rId2"/>
            </p:custDataLst>
          </p:nvPr>
        </p:nvSpPr>
        <p:spPr>
          <a:xfrm>
            <a:off x="682625" y="5175250"/>
            <a:ext cx="727710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600" b="1">
                <a:solidFill>
                  <a:srgbClr val="4649AA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并不是的，不是所有糖都是甜的。</a:t>
            </a:r>
            <a:endParaRPr lang="zh-CN" altLang="zh-CN" sz="3600" b="1">
              <a:solidFill>
                <a:srgbClr val="4649AA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2955" name="图片 13314" descr="gbba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0" grpId="0" animBg="1"/>
      <p:bldP spid="276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5" name="图片 13314" descr="gbba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96850" y="335915"/>
            <a:ext cx="11995150" cy="6185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、糖类是主要的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。糖类分子是由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三种元素构成，多数糖类中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，类似水分子，因而糖类又称为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”。大致可为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等几类。</a:t>
            </a:r>
            <a:endParaRPr 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不能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的糖类就是单糖，常见的单糖有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、和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等。</a:t>
            </a:r>
            <a:endParaRPr 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水解后能够生成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分子单糖的糖是二糖。常见的二糖有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生物体内的糖类绝大多数以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的形式存在。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是最常见的多糖。其他多糖还有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二、细胞中的脂质</a:t>
            </a:r>
            <a:endParaRPr 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组成脂质的化学元素主要是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，有的脂质含有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。脂质分子中氧的含量比糖类的要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，而氢的含量比糖类高。常见的脂质有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等，它们的分子结构差异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，通常不溶于水，而溶于</a:t>
            </a:r>
            <a:r>
              <a:rPr 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12140" y="400050"/>
            <a:ext cx="11045190" cy="6029325"/>
            <a:chOff x="964" y="630"/>
            <a:chExt cx="17394" cy="9495"/>
          </a:xfrm>
        </p:grpSpPr>
        <p:sp>
          <p:nvSpPr>
            <p:cNvPr id="2" name="文本框 1"/>
            <p:cNvSpPr txBox="1"/>
            <p:nvPr/>
          </p:nvSpPr>
          <p:spPr>
            <a:xfrm>
              <a:off x="3994" y="630"/>
              <a:ext cx="23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能源物质</a:t>
              </a: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531" y="809"/>
              <a:ext cx="81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0785" y="809"/>
              <a:ext cx="81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188" y="809"/>
              <a:ext cx="81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515" y="1534"/>
              <a:ext cx="140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2:1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238" y="1534"/>
              <a:ext cx="295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碳水化合物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963" y="1534"/>
              <a:ext cx="13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单糖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450" y="1534"/>
              <a:ext cx="13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二糖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053" y="1534"/>
              <a:ext cx="13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多糖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14" y="3253"/>
              <a:ext cx="13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水解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480" y="3253"/>
              <a:ext cx="13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核糖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058" y="2671"/>
              <a:ext cx="171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脱氧核糖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777" y="3253"/>
              <a:ext cx="18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葡萄糖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063" y="3253"/>
              <a:ext cx="131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果糖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6534" y="3253"/>
              <a:ext cx="18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半乳糖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219" y="4191"/>
              <a:ext cx="82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777" y="4191"/>
              <a:ext cx="143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蔗糖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3963" y="4191"/>
              <a:ext cx="185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麦芽糖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6061" y="4191"/>
              <a:ext cx="185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乳糖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770" y="5037"/>
              <a:ext cx="13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多糖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058" y="5037"/>
              <a:ext cx="13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淀粉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64" y="5762"/>
              <a:ext cx="130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糖原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747" y="5762"/>
              <a:ext cx="189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纤维素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183" y="5762"/>
              <a:ext cx="189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几丁质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27" y="6962"/>
              <a:ext cx="261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</a:p>
            <a:p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428" y="7544"/>
              <a:ext cx="157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774" y="8442"/>
              <a:ext cx="8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低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974" y="8460"/>
              <a:ext cx="147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脂肪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2501" y="8460"/>
              <a:ext cx="147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磷脂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4529" y="8500"/>
              <a:ext cx="147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固醇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596" y="9266"/>
              <a:ext cx="13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很大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724" y="9400"/>
              <a:ext cx="40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脂溶性有机溶剂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图片 13314" descr="gbba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970" name="文本框 1"/>
          <p:cNvSpPr txBox="1"/>
          <p:nvPr/>
        </p:nvSpPr>
        <p:spPr>
          <a:xfrm>
            <a:off x="228600" y="400050"/>
            <a:ext cx="2628900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细胞中的糖类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330825" y="778510"/>
            <a:ext cx="13214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糖类 </a:t>
            </a:r>
          </a:p>
        </p:txBody>
      </p:sp>
      <p:sp>
        <p:nvSpPr>
          <p:cNvPr id="83996" name="左大括号 16386"/>
          <p:cNvSpPr/>
          <p:nvPr>
            <p:custDataLst>
              <p:tags r:id="rId2"/>
            </p:custDataLst>
          </p:nvPr>
        </p:nvSpPr>
        <p:spPr>
          <a:xfrm rot="5400000">
            <a:off x="5845175" y="-1019810"/>
            <a:ext cx="291465" cy="5185410"/>
          </a:xfrm>
          <a:prstGeom prst="leftBrace">
            <a:avLst>
              <a:gd name="adj1" fmla="val 72228"/>
              <a:gd name="adj2" fmla="val 50000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60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3995" name="文本框 40965"/>
          <p:cNvSpPr/>
          <p:nvPr>
            <p:custDataLst>
              <p:tags r:id="rId3"/>
            </p:custDataLst>
          </p:nvPr>
        </p:nvSpPr>
        <p:spPr>
          <a:xfrm>
            <a:off x="2958148" y="1719139"/>
            <a:ext cx="939904" cy="52397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8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3" action="ppaction://hlinksldjump"/>
              </a:rPr>
              <a:t>单糖</a:t>
            </a:r>
            <a:endParaRPr lang="zh-CN" altLang="en-US" sz="28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40965"/>
          <p:cNvSpPr/>
          <p:nvPr>
            <p:custDataLst>
              <p:tags r:id="rId4"/>
            </p:custDataLst>
          </p:nvPr>
        </p:nvSpPr>
        <p:spPr>
          <a:xfrm>
            <a:off x="5518468" y="1719139"/>
            <a:ext cx="945756" cy="52983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8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4" action="ppaction://hlinksldjump"/>
              </a:rPr>
              <a:t>二糖</a:t>
            </a:r>
            <a:endParaRPr lang="zh-CN" altLang="en-US" sz="28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0965"/>
          <p:cNvSpPr/>
          <p:nvPr>
            <p:custDataLst>
              <p:tags r:id="rId5"/>
            </p:custDataLst>
          </p:nvPr>
        </p:nvSpPr>
        <p:spPr>
          <a:xfrm>
            <a:off x="8072438" y="1719139"/>
            <a:ext cx="945812" cy="5298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8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5" action="ppaction://hlinksldjump"/>
              </a:rPr>
              <a:t>多糖</a:t>
            </a:r>
            <a:endParaRPr lang="zh-CN" altLang="en-US" sz="28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左大括号 16386"/>
          <p:cNvSpPr/>
          <p:nvPr>
            <p:custDataLst>
              <p:tags r:id="rId6"/>
            </p:custDataLst>
          </p:nvPr>
        </p:nvSpPr>
        <p:spPr>
          <a:xfrm rot="5400000">
            <a:off x="3082290" y="1360805"/>
            <a:ext cx="260985" cy="2024380"/>
          </a:xfrm>
          <a:prstGeom prst="leftBrace">
            <a:avLst>
              <a:gd name="adj1" fmla="val 72228"/>
              <a:gd name="adj2" fmla="val 50000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60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4000" name="文本框 40965"/>
          <p:cNvSpPr/>
          <p:nvPr>
            <p:custDataLst>
              <p:tags r:id="rId7"/>
            </p:custDataLst>
          </p:nvPr>
        </p:nvSpPr>
        <p:spPr>
          <a:xfrm>
            <a:off x="1926590" y="2503805"/>
            <a:ext cx="435610" cy="92646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糖</a:t>
            </a:r>
          </a:p>
        </p:txBody>
      </p:sp>
      <p:sp>
        <p:nvSpPr>
          <p:cNvPr id="83999" name="文本框 40965"/>
          <p:cNvSpPr/>
          <p:nvPr>
            <p:custDataLst>
              <p:tags r:id="rId8"/>
            </p:custDataLst>
          </p:nvPr>
        </p:nvSpPr>
        <p:spPr>
          <a:xfrm>
            <a:off x="2442845" y="2503805"/>
            <a:ext cx="662305" cy="148452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脱氧核糖</a:t>
            </a:r>
            <a:endParaRPr lang="zh-CN" altLang="en-US" sz="2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001" name="文本框 40965"/>
          <p:cNvSpPr/>
          <p:nvPr>
            <p:custDataLst>
              <p:tags r:id="rId9"/>
            </p:custDataLst>
          </p:nvPr>
        </p:nvSpPr>
        <p:spPr>
          <a:xfrm>
            <a:off x="2958465" y="2503805"/>
            <a:ext cx="509270" cy="11374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葡萄糖</a:t>
            </a:r>
          </a:p>
        </p:txBody>
      </p:sp>
      <p:sp>
        <p:nvSpPr>
          <p:cNvPr id="84002" name="文本框 40965"/>
          <p:cNvSpPr/>
          <p:nvPr>
            <p:custDataLst>
              <p:tags r:id="rId10"/>
            </p:custDataLst>
          </p:nvPr>
        </p:nvSpPr>
        <p:spPr>
          <a:xfrm>
            <a:off x="3467735" y="2566670"/>
            <a:ext cx="464185" cy="80096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果糖</a:t>
            </a:r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4003" name="文本框 40965"/>
          <p:cNvSpPr/>
          <p:nvPr>
            <p:custDataLst>
              <p:tags r:id="rId11"/>
            </p:custDataLst>
          </p:nvPr>
        </p:nvSpPr>
        <p:spPr>
          <a:xfrm>
            <a:off x="3898265" y="2503805"/>
            <a:ext cx="527685" cy="11392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半乳糖</a:t>
            </a:r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40965"/>
          <p:cNvSpPr/>
          <p:nvPr>
            <p:custDataLst>
              <p:tags r:id="rId12"/>
            </p:custDataLst>
          </p:nvPr>
        </p:nvSpPr>
        <p:spPr>
          <a:xfrm>
            <a:off x="5039360" y="2570480"/>
            <a:ext cx="382905" cy="79303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蔗糖</a:t>
            </a:r>
          </a:p>
        </p:txBody>
      </p:sp>
      <p:sp>
        <p:nvSpPr>
          <p:cNvPr id="12" name="文本框 40965"/>
          <p:cNvSpPr/>
          <p:nvPr>
            <p:custDataLst>
              <p:tags r:id="rId13"/>
            </p:custDataLst>
          </p:nvPr>
        </p:nvSpPr>
        <p:spPr>
          <a:xfrm>
            <a:off x="5714365" y="2570480"/>
            <a:ext cx="553720" cy="114181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麦芽糖</a:t>
            </a:r>
            <a:endParaRPr lang="zh-CN" altLang="en-US" sz="2400" b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40965"/>
          <p:cNvSpPr/>
          <p:nvPr>
            <p:custDataLst>
              <p:tags r:id="rId14"/>
            </p:custDataLst>
          </p:nvPr>
        </p:nvSpPr>
        <p:spPr>
          <a:xfrm>
            <a:off x="6560820" y="2566035"/>
            <a:ext cx="476250" cy="8021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乳糖</a:t>
            </a:r>
            <a:endParaRPr lang="zh-CN" altLang="en-US" sz="2400" b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左大括号 16386"/>
          <p:cNvSpPr/>
          <p:nvPr>
            <p:custDataLst>
              <p:tags r:id="rId15"/>
            </p:custDataLst>
          </p:nvPr>
        </p:nvSpPr>
        <p:spPr>
          <a:xfrm rot="5400000">
            <a:off x="5861050" y="1672590"/>
            <a:ext cx="260985" cy="1526540"/>
          </a:xfrm>
          <a:prstGeom prst="leftBrace">
            <a:avLst>
              <a:gd name="adj1" fmla="val 72228"/>
              <a:gd name="adj2" fmla="val 50000"/>
            </a:avLst>
          </a:prstGeom>
          <a:noFill/>
          <a:ln w="285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60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左大括号 16386"/>
          <p:cNvSpPr/>
          <p:nvPr>
            <p:custDataLst>
              <p:tags r:id="rId16"/>
            </p:custDataLst>
          </p:nvPr>
        </p:nvSpPr>
        <p:spPr>
          <a:xfrm rot="5400000">
            <a:off x="8415020" y="1423035"/>
            <a:ext cx="260985" cy="2024380"/>
          </a:xfrm>
          <a:prstGeom prst="leftBrace">
            <a:avLst>
              <a:gd name="adj1" fmla="val 72228"/>
              <a:gd name="adj2" fmla="val 50000"/>
            </a:avLst>
          </a:prstGeom>
          <a:noFill/>
          <a:ln w="2857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600"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40965"/>
          <p:cNvSpPr/>
          <p:nvPr>
            <p:custDataLst>
              <p:tags r:id="rId17"/>
            </p:custDataLst>
          </p:nvPr>
        </p:nvSpPr>
        <p:spPr>
          <a:xfrm>
            <a:off x="7252970" y="2573020"/>
            <a:ext cx="527685" cy="80203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淀粉</a:t>
            </a:r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40965"/>
          <p:cNvSpPr/>
          <p:nvPr>
            <p:custDataLst>
              <p:tags r:id="rId18"/>
            </p:custDataLst>
          </p:nvPr>
        </p:nvSpPr>
        <p:spPr>
          <a:xfrm>
            <a:off x="7918450" y="2573020"/>
            <a:ext cx="527685" cy="11392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纤维素</a:t>
            </a:r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40965"/>
          <p:cNvSpPr/>
          <p:nvPr>
            <p:custDataLst>
              <p:tags r:id="rId19"/>
            </p:custDataLst>
          </p:nvPr>
        </p:nvSpPr>
        <p:spPr>
          <a:xfrm>
            <a:off x="8583930" y="2573020"/>
            <a:ext cx="527685" cy="80203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糖原</a:t>
            </a:r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40965"/>
          <p:cNvSpPr/>
          <p:nvPr>
            <p:custDataLst>
              <p:tags r:id="rId20"/>
            </p:custDataLst>
          </p:nvPr>
        </p:nvSpPr>
        <p:spPr>
          <a:xfrm>
            <a:off x="9319260" y="2573020"/>
            <a:ext cx="527685" cy="11392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几丁质</a:t>
            </a:r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74CBED7-7639-4F73-AE76-AF80DAB568E4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412750" y="446088"/>
          <a:ext cx="2773045" cy="365315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9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91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种类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R w="38100" cmpd="sng">
                      <a:solidFill>
                        <a:srgbClr val="000000"/>
                      </a:solidFill>
                      <a:prstDash val="sysDash"/>
                    </a:lnR>
                    <a:lnT w="38100" cmpd="sng">
                      <a:solidFill>
                        <a:srgbClr val="000000"/>
                      </a:solidFill>
                      <a:prstDash val="sysDash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38100" cmpd="sng">
                      <a:solidFill>
                        <a:srgbClr val="000000"/>
                      </a:solidFill>
                      <a:prstDash val="sysDash"/>
                    </a:lnR>
                    <a:lnT w="38100" cmpd="sng">
                      <a:solidFill>
                        <a:srgbClr val="000000"/>
                      </a:solidFill>
                      <a:prstDash val="sys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860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单糖</a:t>
                      </a:r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核糖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脱氧核糖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8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葡萄糖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1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果糖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8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半乳糖</a:t>
                      </a: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86AD0FE-92EA-4E51-BA9F-67D33EF28446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5866743"/>
              </p:ext>
            </p:extLst>
          </p:nvPr>
        </p:nvGraphicFramePr>
        <p:xfrm>
          <a:off x="3186113" y="420688"/>
          <a:ext cx="8444865" cy="36385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53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分布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5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RNA</a:t>
                      </a: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的组成成分</a:t>
                      </a:r>
                      <a:endParaRPr lang="en-US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动植物细胞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DNA</a:t>
                      </a: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的组成成分</a:t>
                      </a:r>
                      <a:r>
                        <a:rPr 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生命活动所需要的主要能源物质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17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提供能量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植物细胞</a:t>
                      </a:r>
                      <a:endParaRPr lang="en-US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动物细胞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32154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文本框 40965"/>
          <p:cNvSpPr/>
          <p:nvPr>
            <p:custDataLst>
              <p:tags r:id="rId1"/>
            </p:custDataLst>
          </p:nvPr>
        </p:nvSpPr>
        <p:spPr>
          <a:xfrm>
            <a:off x="5929313" y="2189163"/>
            <a:ext cx="185737" cy="461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4994" name="图片 13314" descr="gbba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412750" y="446088"/>
          <a:ext cx="2773045" cy="365315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9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91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种类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R w="38100" cmpd="sng">
                      <a:solidFill>
                        <a:srgbClr val="000000"/>
                      </a:solidFill>
                      <a:prstDash val="sysDash"/>
                    </a:lnR>
                    <a:lnT w="38100" cmpd="sng">
                      <a:solidFill>
                        <a:srgbClr val="000000"/>
                      </a:solidFill>
                      <a:prstDash val="sysDash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38100" cmpd="sng">
                      <a:solidFill>
                        <a:srgbClr val="000000"/>
                      </a:solidFill>
                      <a:prstDash val="sysDash"/>
                    </a:lnR>
                    <a:lnT w="38100" cmpd="sng">
                      <a:solidFill>
                        <a:srgbClr val="000000"/>
                      </a:solidFill>
                      <a:prstDash val="sys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860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单糖</a:t>
                      </a:r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核糖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脱氧核糖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8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葡萄糖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1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果糖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8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半乳糖</a:t>
                      </a: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/>
          <p:nvPr>
            <p:custDataLst>
              <p:tags r:id="rId4"/>
            </p:custDataLst>
          </p:nvPr>
        </p:nvGraphicFramePr>
        <p:xfrm>
          <a:off x="3186113" y="420688"/>
          <a:ext cx="8444865" cy="363855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53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分布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5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动植物细胞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5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生命活动所需要的主要能源物质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17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提供能量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5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zh-CN" altLang="en-US" sz="24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201930" y="4099560"/>
            <a:ext cx="4281488" cy="2578100"/>
            <a:chOff x="551" y="6689"/>
            <a:chExt cx="6741" cy="4062"/>
          </a:xfrm>
        </p:grpSpPr>
        <p:grpSp>
          <p:nvGrpSpPr>
            <p:cNvPr id="85035" name="组合 11"/>
            <p:cNvGrpSpPr/>
            <p:nvPr/>
          </p:nvGrpSpPr>
          <p:grpSpPr>
            <a:xfrm>
              <a:off x="551" y="6689"/>
              <a:ext cx="6740" cy="4062"/>
              <a:chOff x="13356" y="5571"/>
              <a:chExt cx="4866" cy="4188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13356" y="5571"/>
                <a:ext cx="4866" cy="412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  <p:grpSp>
            <p:nvGrpSpPr>
              <p:cNvPr id="85037" name="组合 9"/>
              <p:cNvGrpSpPr/>
              <p:nvPr/>
            </p:nvGrpSpPr>
            <p:grpSpPr>
              <a:xfrm>
                <a:off x="13502" y="5571"/>
                <a:ext cx="4256" cy="4188"/>
                <a:chOff x="13692" y="5369"/>
                <a:chExt cx="4256" cy="4188"/>
              </a:xfrm>
            </p:grpSpPr>
            <p:sp>
              <p:nvSpPr>
                <p:cNvPr id="85038" name="文本框 7"/>
                <p:cNvSpPr txBox="1"/>
                <p:nvPr/>
              </p:nvSpPr>
              <p:spPr>
                <a:xfrm>
                  <a:off x="13818" y="7611"/>
                  <a:ext cx="3704" cy="194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葡萄糖、果糖、半乳糖</a:t>
                  </a:r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</a:t>
                  </a:r>
                  <a:r>
                    <a:rPr lang="en-US" altLang="zh-CN" sz="2400" baseline="-250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6</a:t>
                  </a:r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H</a:t>
                  </a:r>
                  <a:r>
                    <a:rPr lang="en-US" altLang="zh-CN" sz="2400" baseline="-250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12</a:t>
                  </a:r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O</a:t>
                  </a:r>
                  <a:r>
                    <a:rPr lang="en-US" altLang="zh-CN" sz="2400" baseline="-250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6</a:t>
                  </a:r>
                </a:p>
              </p:txBody>
            </p:sp>
            <p:sp>
              <p:nvSpPr>
                <p:cNvPr id="85039" name="文本框 8"/>
                <p:cNvSpPr txBox="1"/>
                <p:nvPr/>
              </p:nvSpPr>
              <p:spPr>
                <a:xfrm>
                  <a:off x="13692" y="5369"/>
                  <a:ext cx="4256" cy="194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核糖</a:t>
                  </a:r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</a:t>
                  </a:r>
                  <a:r>
                    <a:rPr lang="en-US" altLang="zh-CN" sz="2400" baseline="-250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5</a:t>
                  </a:r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H</a:t>
                  </a:r>
                  <a:r>
                    <a:rPr lang="en-US" altLang="zh-CN" sz="2400" baseline="-250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10</a:t>
                  </a:r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O</a:t>
                  </a:r>
                  <a:r>
                    <a:rPr lang="en-US" altLang="zh-CN" sz="2400" baseline="-250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5</a:t>
                  </a:r>
                  <a:r>
                    <a:rPr lang="zh-CN" altLang="en-US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、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脱氧核糖</a:t>
                  </a:r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</a:t>
                  </a:r>
                  <a:r>
                    <a:rPr lang="en-US" altLang="zh-CN" sz="2400" baseline="-250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5</a:t>
                  </a:r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H</a:t>
                  </a:r>
                  <a:r>
                    <a:rPr lang="en-US" altLang="zh-CN" sz="2400" baseline="-250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10</a:t>
                  </a:r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O</a:t>
                  </a:r>
                  <a:r>
                    <a:rPr lang="en-US" altLang="zh-CN" sz="2400" baseline="-250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4</a:t>
                  </a:r>
                </a:p>
              </p:txBody>
            </p:sp>
          </p:grpSp>
        </p:grpSp>
        <p:cxnSp>
          <p:nvCxnSpPr>
            <p:cNvPr id="9" name="直接连接符 8"/>
            <p:cNvCxnSpPr>
              <a:stCxn id="11" idx="1"/>
              <a:endCxn id="11" idx="3"/>
            </p:cNvCxnSpPr>
            <p:nvPr/>
          </p:nvCxnSpPr>
          <p:spPr>
            <a:xfrm>
              <a:off x="551" y="8692"/>
              <a:ext cx="67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4221480" y="1024255"/>
            <a:ext cx="7558722" cy="5597525"/>
            <a:chOff x="6648" y="1613"/>
            <a:chExt cx="11903" cy="8815"/>
          </a:xfrm>
        </p:grpSpPr>
        <p:pic>
          <p:nvPicPr>
            <p:cNvPr id="85033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34" y="6688"/>
              <a:ext cx="10117" cy="374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7" name="组合 6"/>
            <p:cNvGrpSpPr/>
            <p:nvPr/>
          </p:nvGrpSpPr>
          <p:grpSpPr>
            <a:xfrm>
              <a:off x="6648" y="1613"/>
              <a:ext cx="3960" cy="1642"/>
              <a:chOff x="6648" y="1613"/>
              <a:chExt cx="3960" cy="1642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6648" y="1613"/>
                <a:ext cx="3944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4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RNA的组成成分</a:t>
                </a:r>
                <a:endParaRPr lang="zh-CN" altLang="en-US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6648" y="2531"/>
                <a:ext cx="3961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DNA的组成成分</a:t>
                </a:r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8909050" y="2909570"/>
            <a:ext cx="1605915" cy="1149985"/>
            <a:chOff x="14030" y="4582"/>
            <a:chExt cx="2529" cy="1811"/>
          </a:xfrm>
        </p:grpSpPr>
        <p:sp>
          <p:nvSpPr>
            <p:cNvPr id="10" name="文本框 9"/>
            <p:cNvSpPr txBox="1"/>
            <p:nvPr/>
          </p:nvSpPr>
          <p:spPr>
            <a:xfrm>
              <a:off x="14030" y="4582"/>
              <a:ext cx="252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植物细胞</a:t>
              </a:r>
              <a:r>
                <a:rPr 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030" y="5668"/>
              <a:ext cx="229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动物细胞</a:t>
              </a:r>
            </a:p>
          </p:txBody>
        </p:sp>
      </p:grpSp>
      <p:sp>
        <p:nvSpPr>
          <p:cNvPr id="14" name="左箭头 13">
            <a:hlinkClick r:id="rId8" action="ppaction://hlinksldjump"/>
          </p:cNvPr>
          <p:cNvSpPr/>
          <p:nvPr/>
        </p:nvSpPr>
        <p:spPr>
          <a:xfrm>
            <a:off x="4483100" y="6456045"/>
            <a:ext cx="575945" cy="360045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文本框 40965"/>
          <p:cNvSpPr/>
          <p:nvPr>
            <p:custDataLst>
              <p:tags r:id="rId1"/>
            </p:custDataLst>
          </p:nvPr>
        </p:nvSpPr>
        <p:spPr>
          <a:xfrm>
            <a:off x="5929313" y="2189163"/>
            <a:ext cx="185737" cy="461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6018" name="图片 13314" descr="gbba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8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285750" y="515938"/>
          <a:ext cx="2581275" cy="204152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9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86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种类</a:t>
                      </a:r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R w="38100" cmpd="sng">
                      <a:solidFill>
                        <a:srgbClr val="000000"/>
                      </a:solidFill>
                      <a:prstDash val="sysDash"/>
                    </a:lnR>
                    <a:lnT w="38100" cmpd="sng">
                      <a:solidFill>
                        <a:srgbClr val="000000"/>
                      </a:solidFill>
                      <a:prstDash val="sysDash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  <a:lnT w="38100" cmpd="sng">
                      <a:solidFill>
                        <a:srgbClr val="000000"/>
                      </a:solidFill>
                      <a:prstDash val="sys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86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二糖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蔗糖</a:t>
                      </a:r>
                      <a:endParaRPr lang="en-US" altLang="en-US" sz="24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5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麦芽糖</a:t>
                      </a:r>
                      <a:endParaRPr lang="en-US" altLang="en-US" sz="24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乳糖</a:t>
                      </a:r>
                      <a:endParaRPr lang="en-US" altLang="en-US" sz="24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4"/>
            </p:custDataLst>
          </p:nvPr>
        </p:nvGraphicFramePr>
        <p:xfrm>
          <a:off x="2762250" y="515938"/>
          <a:ext cx="4337685" cy="204152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30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功能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主要分布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41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植物细胞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人和动物的乳汁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6046" name="组合 1"/>
          <p:cNvGrpSpPr/>
          <p:nvPr/>
        </p:nvGrpSpPr>
        <p:grpSpPr>
          <a:xfrm>
            <a:off x="106363" y="2914650"/>
            <a:ext cx="3452812" cy="1570038"/>
            <a:chOff x="800" y="2993"/>
            <a:chExt cx="6057" cy="2814"/>
          </a:xfrm>
        </p:grpSpPr>
        <p:grpSp>
          <p:nvGrpSpPr>
            <p:cNvPr id="86047" name="Group 2"/>
            <p:cNvGrpSpPr/>
            <p:nvPr/>
          </p:nvGrpSpPr>
          <p:grpSpPr>
            <a:xfrm>
              <a:off x="800" y="3567"/>
              <a:ext cx="3232" cy="2240"/>
              <a:chOff x="336" y="624"/>
              <a:chExt cx="1293" cy="897"/>
            </a:xfrm>
          </p:grpSpPr>
          <p:grpSp>
            <p:nvGrpSpPr>
              <p:cNvPr id="86048" name="Group 3"/>
              <p:cNvGrpSpPr/>
              <p:nvPr/>
            </p:nvGrpSpPr>
            <p:grpSpPr>
              <a:xfrm>
                <a:off x="336" y="624"/>
                <a:ext cx="1293" cy="574"/>
                <a:chOff x="624" y="720"/>
                <a:chExt cx="1293" cy="574"/>
              </a:xfrm>
            </p:grpSpPr>
            <p:cxnSp>
              <p:nvCxnSpPr>
                <p:cNvPr id="86049" name="Line 4"/>
                <p:cNvCxnSpPr/>
                <p:nvPr>
                  <p:custDataLst>
                    <p:tags r:id="rId89"/>
                  </p:custDataLst>
                </p:nvPr>
              </p:nvCxnSpPr>
              <p:spPr>
                <a:xfrm>
                  <a:off x="1392" y="864"/>
                  <a:ext cx="144" cy="192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050" name="Line 5"/>
                <p:cNvCxnSpPr/>
                <p:nvPr>
                  <p:custDataLst>
                    <p:tags r:id="rId90"/>
                  </p:custDataLst>
                </p:nvPr>
              </p:nvCxnSpPr>
              <p:spPr>
                <a:xfrm flipH="1">
                  <a:off x="864" y="864"/>
                  <a:ext cx="144" cy="192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86051" name="Oval 6"/>
                <p:cNvSpPr/>
                <p:nvPr>
                  <p:custDataLst>
                    <p:tags r:id="rId91"/>
                  </p:custDataLst>
                </p:nvPr>
              </p:nvSpPr>
              <p:spPr>
                <a:xfrm>
                  <a:off x="960" y="720"/>
                  <a:ext cx="480" cy="480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052" name="Oval 7"/>
                <p:cNvSpPr/>
                <p:nvPr>
                  <p:custDataLst>
                    <p:tags r:id="rId92"/>
                  </p:custDataLst>
                </p:nvPr>
              </p:nvSpPr>
              <p:spPr>
                <a:xfrm>
                  <a:off x="1104" y="864"/>
                  <a:ext cx="48" cy="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053" name="Oval 8"/>
                <p:cNvSpPr/>
                <p:nvPr>
                  <p:custDataLst>
                    <p:tags r:id="rId93"/>
                  </p:custDataLst>
                </p:nvPr>
              </p:nvSpPr>
              <p:spPr>
                <a:xfrm>
                  <a:off x="1248" y="864"/>
                  <a:ext cx="48" cy="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054" name="Arc 9"/>
                <p:cNvSpPr/>
                <p:nvPr>
                  <p:custDataLst>
                    <p:tags r:id="rId94"/>
                  </p:custDataLst>
                </p:nvPr>
              </p:nvSpPr>
              <p:spPr>
                <a:xfrm>
                  <a:off x="1105" y="864"/>
                  <a:ext cx="190" cy="24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055" name="Text Box 10"/>
                <p:cNvSpPr/>
                <p:nvPr>
                  <p:custDataLst>
                    <p:tags r:id="rId95"/>
                  </p:custDataLst>
                </p:nvPr>
              </p:nvSpPr>
              <p:spPr>
                <a:xfrm>
                  <a:off x="624" y="1008"/>
                  <a:ext cx="432" cy="2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000" b="1">
                      <a:solidFill>
                        <a:schemeClr val="tx2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HO</a:t>
                  </a:r>
                </a:p>
              </p:txBody>
            </p:sp>
            <p:sp>
              <p:nvSpPr>
                <p:cNvPr id="86056" name="Text Box 11"/>
                <p:cNvSpPr/>
                <p:nvPr>
                  <p:custDataLst>
                    <p:tags r:id="rId96"/>
                  </p:custDataLst>
                </p:nvPr>
              </p:nvSpPr>
              <p:spPr>
                <a:xfrm>
                  <a:off x="1440" y="1030"/>
                  <a:ext cx="477" cy="20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000" b="1">
                      <a:solidFill>
                        <a:schemeClr val="tx2"/>
                      </a:solidFill>
                      <a:latin typeface="Tahoma" panose="020B0604030504040204" pitchFamily="34" charset="0"/>
                      <a:ea typeface="华文中宋" panose="02010600040101010101" pitchFamily="2" charset="-122"/>
                    </a:rPr>
                    <a:t>OH</a:t>
                  </a:r>
                </a:p>
              </p:txBody>
            </p:sp>
          </p:grpSp>
          <p:sp>
            <p:nvSpPr>
              <p:cNvPr id="86057" name="Text Box 12"/>
              <p:cNvSpPr/>
              <p:nvPr>
                <p:custDataLst>
                  <p:tags r:id="rId88"/>
                </p:custDataLst>
              </p:nvPr>
            </p:nvSpPr>
            <p:spPr>
              <a:xfrm>
                <a:off x="504" y="1191"/>
                <a:ext cx="816" cy="3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chemeClr val="tx2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葡萄糖</a:t>
                </a:r>
              </a:p>
            </p:txBody>
          </p:sp>
        </p:grpSp>
        <p:grpSp>
          <p:nvGrpSpPr>
            <p:cNvPr id="86058" name="Group 13"/>
            <p:cNvGrpSpPr/>
            <p:nvPr/>
          </p:nvGrpSpPr>
          <p:grpSpPr>
            <a:xfrm>
              <a:off x="3520" y="3567"/>
              <a:ext cx="3337" cy="2240"/>
              <a:chOff x="1440" y="624"/>
              <a:chExt cx="1335" cy="897"/>
            </a:xfrm>
          </p:grpSpPr>
          <p:grpSp>
            <p:nvGrpSpPr>
              <p:cNvPr id="86059" name="Group 14"/>
              <p:cNvGrpSpPr/>
              <p:nvPr/>
            </p:nvGrpSpPr>
            <p:grpSpPr>
              <a:xfrm>
                <a:off x="1440" y="624"/>
                <a:ext cx="1335" cy="597"/>
                <a:chOff x="624" y="720"/>
                <a:chExt cx="1335" cy="597"/>
              </a:xfrm>
            </p:grpSpPr>
            <p:cxnSp>
              <p:nvCxnSpPr>
                <p:cNvPr id="86060" name="Line 15"/>
                <p:cNvCxnSpPr/>
                <p:nvPr>
                  <p:custDataLst>
                    <p:tags r:id="rId80"/>
                  </p:custDataLst>
                </p:nvPr>
              </p:nvCxnSpPr>
              <p:spPr>
                <a:xfrm>
                  <a:off x="1392" y="864"/>
                  <a:ext cx="144" cy="192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061" name="Line 16"/>
                <p:cNvCxnSpPr/>
                <p:nvPr>
                  <p:custDataLst>
                    <p:tags r:id="rId81"/>
                  </p:custDataLst>
                </p:nvPr>
              </p:nvCxnSpPr>
              <p:spPr>
                <a:xfrm flipH="1">
                  <a:off x="864" y="864"/>
                  <a:ext cx="144" cy="192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86062" name="Oval 17"/>
                <p:cNvSpPr/>
                <p:nvPr>
                  <p:custDataLst>
                    <p:tags r:id="rId82"/>
                  </p:custDataLst>
                </p:nvPr>
              </p:nvSpPr>
              <p:spPr>
                <a:xfrm>
                  <a:off x="960" y="720"/>
                  <a:ext cx="480" cy="480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063" name="Oval 18"/>
                <p:cNvSpPr/>
                <p:nvPr>
                  <p:custDataLst>
                    <p:tags r:id="rId83"/>
                  </p:custDataLst>
                </p:nvPr>
              </p:nvSpPr>
              <p:spPr>
                <a:xfrm>
                  <a:off x="1104" y="864"/>
                  <a:ext cx="48" cy="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064" name="Oval 19"/>
                <p:cNvSpPr/>
                <p:nvPr>
                  <p:custDataLst>
                    <p:tags r:id="rId84"/>
                  </p:custDataLst>
                </p:nvPr>
              </p:nvSpPr>
              <p:spPr>
                <a:xfrm>
                  <a:off x="1248" y="864"/>
                  <a:ext cx="48" cy="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065" name="Arc 20"/>
                <p:cNvSpPr/>
                <p:nvPr>
                  <p:custDataLst>
                    <p:tags r:id="rId85"/>
                  </p:custDataLst>
                </p:nvPr>
              </p:nvSpPr>
              <p:spPr>
                <a:xfrm>
                  <a:off x="1105" y="864"/>
                  <a:ext cx="190" cy="24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066" name="Text Box 21"/>
                <p:cNvSpPr/>
                <p:nvPr>
                  <p:custDataLst>
                    <p:tags r:id="rId86"/>
                  </p:custDataLst>
                </p:nvPr>
              </p:nvSpPr>
              <p:spPr>
                <a:xfrm>
                  <a:off x="624" y="1008"/>
                  <a:ext cx="432" cy="2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000" b="1">
                      <a:solidFill>
                        <a:schemeClr val="tx2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HO</a:t>
                  </a:r>
                </a:p>
              </p:txBody>
            </p:sp>
            <p:sp>
              <p:nvSpPr>
                <p:cNvPr id="86067" name="Text Box 22"/>
                <p:cNvSpPr/>
                <p:nvPr>
                  <p:custDataLst>
                    <p:tags r:id="rId87"/>
                  </p:custDataLst>
                </p:nvPr>
              </p:nvSpPr>
              <p:spPr>
                <a:xfrm>
                  <a:off x="1440" y="1031"/>
                  <a:ext cx="519" cy="2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000" b="1">
                      <a:solidFill>
                        <a:schemeClr val="tx2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OH</a:t>
                  </a:r>
                </a:p>
              </p:txBody>
            </p:sp>
          </p:grpSp>
          <p:sp>
            <p:nvSpPr>
              <p:cNvPr id="86068" name="Text Box 23"/>
              <p:cNvSpPr/>
              <p:nvPr>
                <p:custDataLst>
                  <p:tags r:id="rId79"/>
                </p:custDataLst>
              </p:nvPr>
            </p:nvSpPr>
            <p:spPr>
              <a:xfrm>
                <a:off x="1608" y="1191"/>
                <a:ext cx="816" cy="3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chemeClr val="tx2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葡萄糖</a:t>
                </a:r>
              </a:p>
            </p:txBody>
          </p:sp>
        </p:grpSp>
        <p:grpSp>
          <p:nvGrpSpPr>
            <p:cNvPr id="86069" name="Group 27"/>
            <p:cNvGrpSpPr/>
            <p:nvPr/>
          </p:nvGrpSpPr>
          <p:grpSpPr>
            <a:xfrm>
              <a:off x="2842" y="2993"/>
              <a:ext cx="1484" cy="1973"/>
              <a:chOff x="1349" y="588"/>
              <a:chExt cx="384" cy="657"/>
            </a:xfrm>
          </p:grpSpPr>
          <p:cxnSp>
            <p:nvCxnSpPr>
              <p:cNvPr id="86070" name="Line 28"/>
              <p:cNvCxnSpPr/>
              <p:nvPr>
                <p:custDataLst>
                  <p:tags r:id="rId76"/>
                </p:custDataLst>
              </p:nvPr>
            </p:nvCxnSpPr>
            <p:spPr>
              <a:xfrm flipV="1">
                <a:off x="1480" y="798"/>
                <a:ext cx="117" cy="189"/>
              </a:xfrm>
              <a:prstGeom prst="line">
                <a:avLst/>
              </a:prstGeom>
              <a:ln w="254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86071" name="Text Box 29"/>
              <p:cNvSpPr/>
              <p:nvPr>
                <p:custDataLst>
                  <p:tags r:id="rId77"/>
                </p:custDataLst>
              </p:nvPr>
            </p:nvSpPr>
            <p:spPr>
              <a:xfrm>
                <a:off x="1405" y="588"/>
                <a:ext cx="328" cy="238"/>
              </a:xfrm>
              <a:prstGeom prst="rect">
                <a:avLst/>
              </a:prstGeom>
              <a:noFill/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tx2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H</a:t>
                </a:r>
                <a:r>
                  <a:rPr lang="en-US" altLang="zh-CN" sz="2000" b="1" baseline="-25000">
                    <a:solidFill>
                      <a:schemeClr val="tx2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sz="2000" b="1">
                    <a:solidFill>
                      <a:schemeClr val="tx2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O</a:t>
                </a:r>
              </a:p>
            </p:txBody>
          </p:sp>
          <p:sp>
            <p:nvSpPr>
              <p:cNvPr id="86072" name="AutoShape 30"/>
              <p:cNvSpPr/>
              <p:nvPr>
                <p:custDataLst>
                  <p:tags r:id="rId78"/>
                </p:custDataLst>
              </p:nvPr>
            </p:nvSpPr>
            <p:spPr>
              <a:xfrm>
                <a:off x="1349" y="1005"/>
                <a:ext cx="308" cy="240"/>
              </a:xfrm>
              <a:prstGeom prst="flowChartPreparation">
                <a:avLst/>
              </a:prstGeom>
              <a:noFill/>
              <a:ln w="28575" cap="flat" cmpd="sng">
                <a:solidFill>
                  <a:srgbClr val="FF0000"/>
                </a:solidFill>
                <a:prstDash val="sysDash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00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3367088" y="2717800"/>
            <a:ext cx="4451350" cy="1293813"/>
            <a:chOff x="5947" y="2565"/>
            <a:chExt cx="8992" cy="2532"/>
          </a:xfrm>
        </p:grpSpPr>
        <p:grpSp>
          <p:nvGrpSpPr>
            <p:cNvPr id="86074" name="Group 24"/>
            <p:cNvGrpSpPr/>
            <p:nvPr/>
          </p:nvGrpSpPr>
          <p:grpSpPr>
            <a:xfrm>
              <a:off x="5947" y="2915"/>
              <a:ext cx="3122" cy="1315"/>
              <a:chOff x="2269" y="631"/>
              <a:chExt cx="1249" cy="526"/>
            </a:xfrm>
          </p:grpSpPr>
          <p:sp>
            <p:nvSpPr>
              <p:cNvPr id="86075" name="AutoShape 25"/>
              <p:cNvSpPr/>
              <p:nvPr>
                <p:custDataLst>
                  <p:tags r:id="rId74"/>
                </p:custDataLst>
              </p:nvPr>
            </p:nvSpPr>
            <p:spPr>
              <a:xfrm>
                <a:off x="2269" y="976"/>
                <a:ext cx="907" cy="181"/>
              </a:xfrm>
              <a:prstGeom prst="rightArrow">
                <a:avLst>
                  <a:gd name="adj1" fmla="val 50000"/>
                  <a:gd name="adj2" fmla="val 224035"/>
                </a:avLst>
              </a:prstGeom>
              <a:solidFill>
                <a:schemeClr val="tx2"/>
              </a:solidFill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6076" name="Text Box 26"/>
              <p:cNvSpPr/>
              <p:nvPr>
                <p:custDataLst>
                  <p:tags r:id="rId75"/>
                </p:custDataLst>
              </p:nvPr>
            </p:nvSpPr>
            <p:spPr>
              <a:xfrm>
                <a:off x="2269" y="631"/>
                <a:ext cx="1249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rgbClr val="4649AA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脱水缩合</a:t>
                </a:r>
              </a:p>
            </p:txBody>
          </p:sp>
        </p:grpSp>
        <p:grpSp>
          <p:nvGrpSpPr>
            <p:cNvPr id="86077" name="组合 4"/>
            <p:cNvGrpSpPr/>
            <p:nvPr/>
          </p:nvGrpSpPr>
          <p:grpSpPr>
            <a:xfrm>
              <a:off x="9260" y="2565"/>
              <a:ext cx="5679" cy="2532"/>
              <a:chOff x="9260" y="2565"/>
              <a:chExt cx="5679" cy="2532"/>
            </a:xfrm>
          </p:grpSpPr>
          <p:grpSp>
            <p:nvGrpSpPr>
              <p:cNvPr id="86078" name="Group 78"/>
              <p:cNvGrpSpPr/>
              <p:nvPr/>
            </p:nvGrpSpPr>
            <p:grpSpPr>
              <a:xfrm>
                <a:off x="9537" y="2765"/>
                <a:ext cx="5402" cy="2332"/>
                <a:chOff x="624" y="1536"/>
                <a:chExt cx="1968" cy="924"/>
              </a:xfrm>
            </p:grpSpPr>
            <p:grpSp>
              <p:nvGrpSpPr>
                <p:cNvPr id="86079" name="Group 79"/>
                <p:cNvGrpSpPr/>
                <p:nvPr/>
              </p:nvGrpSpPr>
              <p:grpSpPr>
                <a:xfrm>
                  <a:off x="624" y="1536"/>
                  <a:ext cx="1968" cy="868"/>
                  <a:chOff x="3408" y="720"/>
                  <a:chExt cx="1968" cy="868"/>
                </a:xfrm>
              </p:grpSpPr>
              <p:cxnSp>
                <p:nvCxnSpPr>
                  <p:cNvPr id="86080" name="Line 80"/>
                  <p:cNvCxnSpPr/>
                  <p:nvPr>
                    <p:custDataLst>
                      <p:tags r:id="rId59"/>
                    </p:custDataLst>
                  </p:nvPr>
                </p:nvCxnSpPr>
                <p:spPr>
                  <a:xfrm>
                    <a:off x="4176" y="864"/>
                    <a:ext cx="144" cy="192"/>
                  </a:xfrm>
                  <a:prstGeom prst="line">
                    <a:avLst/>
                  </a:prstGeom>
                  <a:ln w="28575" cap="flat" cmpd="sng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86081" name="Line 81"/>
                  <p:cNvCxnSpPr/>
                  <p:nvPr>
                    <p:custDataLst>
                      <p:tags r:id="rId60"/>
                    </p:custDataLst>
                  </p:nvPr>
                </p:nvCxnSpPr>
                <p:spPr>
                  <a:xfrm flipH="1">
                    <a:off x="3648" y="864"/>
                    <a:ext cx="144" cy="192"/>
                  </a:xfrm>
                  <a:prstGeom prst="line">
                    <a:avLst/>
                  </a:prstGeom>
                  <a:ln w="28575" cap="flat" cmpd="sng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86082" name="Oval 82"/>
                  <p:cNvSpPr/>
                  <p:nvPr>
                    <p:custDataLst>
                      <p:tags r:id="rId61"/>
                    </p:custDataLst>
                  </p:nvPr>
                </p:nvSpPr>
                <p:spPr>
                  <a:xfrm>
                    <a:off x="3744" y="720"/>
                    <a:ext cx="480" cy="48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endParaRPr lang="zh-CN" altLang="en-US" sz="200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6083" name="Oval 83"/>
                  <p:cNvSpPr/>
                  <p:nvPr>
                    <p:custDataLst>
                      <p:tags r:id="rId62"/>
                    </p:custDataLst>
                  </p:nvPr>
                </p:nvSpPr>
                <p:spPr>
                  <a:xfrm>
                    <a:off x="3888" y="864"/>
                    <a:ext cx="48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lang="zh-CN" altLang="en-US" sz="200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6084" name="Oval 84"/>
                  <p:cNvSpPr/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4032" y="864"/>
                    <a:ext cx="48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lang="zh-CN" altLang="en-US" sz="200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6085" name="Arc 85"/>
                  <p:cNvSpPr/>
                  <p:nvPr>
                    <p:custDataLst>
                      <p:tags r:id="rId64"/>
                    </p:custDataLst>
                  </p:nvPr>
                </p:nvSpPr>
                <p:spPr>
                  <a:xfrm>
                    <a:off x="3889" y="864"/>
                    <a:ext cx="190" cy="240"/>
                  </a:xfrm>
                  <a:prstGeom prst="rect">
                    <a:avLst/>
                  </a:pr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endParaRPr lang="zh-CN" altLang="en-US"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6086" name="Text Box 86"/>
                  <p:cNvSpPr/>
                  <p:nvPr>
                    <p:custDataLst>
                      <p:tags r:id="rId65"/>
                    </p:custDataLst>
                  </p:nvPr>
                </p:nvSpPr>
                <p:spPr>
                  <a:xfrm>
                    <a:off x="3408" y="1008"/>
                    <a:ext cx="432" cy="31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000" b="1">
                        <a:solidFill>
                          <a:schemeClr val="tx2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rPr>
                      <a:t>HO</a:t>
                    </a:r>
                  </a:p>
                </p:txBody>
              </p:sp>
              <p:sp>
                <p:nvSpPr>
                  <p:cNvPr id="86087" name="Text Box 87"/>
                  <p:cNvSpPr/>
                  <p:nvPr>
                    <p:custDataLst>
                      <p:tags r:id="rId66"/>
                    </p:custDataLst>
                  </p:nvPr>
                </p:nvSpPr>
                <p:spPr>
                  <a:xfrm>
                    <a:off x="4176" y="1021"/>
                    <a:ext cx="384" cy="31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zh-CN" sz="2000" b="1">
                        <a:solidFill>
                          <a:schemeClr val="tx2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rPr>
                      <a:t>O</a:t>
                    </a:r>
                  </a:p>
                </p:txBody>
              </p:sp>
              <p:cxnSp>
                <p:nvCxnSpPr>
                  <p:cNvPr id="86088" name="Line 88"/>
                  <p:cNvCxnSpPr/>
                  <p:nvPr>
                    <p:custDataLst>
                      <p:tags r:id="rId67"/>
                    </p:custDataLst>
                  </p:nvPr>
                </p:nvCxnSpPr>
                <p:spPr>
                  <a:xfrm>
                    <a:off x="4944" y="864"/>
                    <a:ext cx="144" cy="192"/>
                  </a:xfrm>
                  <a:prstGeom prst="line">
                    <a:avLst/>
                  </a:prstGeom>
                  <a:ln w="28575" cap="flat" cmpd="sng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86089" name="Line 89"/>
                  <p:cNvCxnSpPr/>
                  <p:nvPr>
                    <p:custDataLst>
                      <p:tags r:id="rId68"/>
                    </p:custDataLst>
                  </p:nvPr>
                </p:nvCxnSpPr>
                <p:spPr>
                  <a:xfrm flipH="1">
                    <a:off x="4416" y="864"/>
                    <a:ext cx="144" cy="192"/>
                  </a:xfrm>
                  <a:prstGeom prst="line">
                    <a:avLst/>
                  </a:prstGeom>
                  <a:ln w="28575" cap="flat" cmpd="sng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86090" name="Oval 90"/>
                  <p:cNvSpPr/>
                  <p:nvPr>
                    <p:custDataLst>
                      <p:tags r:id="rId69"/>
                    </p:custDataLst>
                  </p:nvPr>
                </p:nvSpPr>
                <p:spPr>
                  <a:xfrm>
                    <a:off x="4512" y="720"/>
                    <a:ext cx="480" cy="48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endParaRPr lang="zh-CN" altLang="en-US" sz="200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6091" name="Oval 91"/>
                  <p:cNvSpPr/>
                  <p:nvPr>
                    <p:custDataLst>
                      <p:tags r:id="rId70"/>
                    </p:custDataLst>
                  </p:nvPr>
                </p:nvSpPr>
                <p:spPr>
                  <a:xfrm>
                    <a:off x="4656" y="864"/>
                    <a:ext cx="48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lang="zh-CN" altLang="en-US" sz="200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6092" name="Oval 92"/>
                  <p:cNvSpPr/>
                  <p:nvPr>
                    <p:custDataLst>
                      <p:tags r:id="rId71"/>
                    </p:custDataLst>
                  </p:nvPr>
                </p:nvSpPr>
                <p:spPr>
                  <a:xfrm>
                    <a:off x="4800" y="864"/>
                    <a:ext cx="48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lang="zh-CN" altLang="en-US" sz="200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6093" name="Arc 93"/>
                  <p:cNvSpPr/>
                  <p:nvPr>
                    <p:custDataLst>
                      <p:tags r:id="rId72"/>
                    </p:custDataLst>
                  </p:nvPr>
                </p:nvSpPr>
                <p:spPr>
                  <a:xfrm>
                    <a:off x="4656" y="864"/>
                    <a:ext cx="190" cy="240"/>
                  </a:xfrm>
                  <a:prstGeom prst="rect">
                    <a:avLst/>
                  </a:pr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endParaRPr lang="zh-CN" altLang="en-US"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6094" name="Text Box 94"/>
                  <p:cNvSpPr/>
                  <p:nvPr>
                    <p:custDataLst>
                      <p:tags r:id="rId73"/>
                    </p:custDataLst>
                  </p:nvPr>
                </p:nvSpPr>
                <p:spPr>
                  <a:xfrm>
                    <a:off x="4992" y="1039"/>
                    <a:ext cx="384" cy="54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000" b="1">
                        <a:solidFill>
                          <a:schemeClr val="tx2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rPr>
                      <a:t>OH</a:t>
                    </a:r>
                  </a:p>
                </p:txBody>
              </p:sp>
            </p:grpSp>
            <p:sp>
              <p:nvSpPr>
                <p:cNvPr id="86095" name="Text Box 95"/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960" y="2103"/>
                  <a:ext cx="1248" cy="35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2400" b="1">
                      <a:solidFill>
                        <a:schemeClr val="tx2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麦芽糖</a:t>
                  </a:r>
                </a:p>
              </p:txBody>
            </p:sp>
          </p:grpSp>
          <p:sp>
            <p:nvSpPr>
              <p:cNvPr id="5" name="圆角矩形 4"/>
              <p:cNvSpPr/>
              <p:nvPr/>
            </p:nvSpPr>
            <p:spPr>
              <a:xfrm>
                <a:off x="9260" y="2565"/>
                <a:ext cx="5442" cy="2380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3398838" y="4640263"/>
            <a:ext cx="2071687" cy="1271587"/>
            <a:chOff x="5740" y="6690"/>
            <a:chExt cx="3560" cy="2360"/>
          </a:xfrm>
        </p:grpSpPr>
        <p:sp>
          <p:nvSpPr>
            <p:cNvPr id="86098" name="AutoShape 77"/>
            <p:cNvSpPr/>
            <p:nvPr>
              <p:custDataLst>
                <p:tags r:id="rId57"/>
              </p:custDataLst>
            </p:nvPr>
          </p:nvSpPr>
          <p:spPr>
            <a:xfrm>
              <a:off x="5740" y="6690"/>
              <a:ext cx="2040" cy="1200"/>
            </a:xfrm>
            <a:prstGeom prst="wedgeEllipseCallout">
              <a:avLst>
                <a:gd name="adj1" fmla="val 16421"/>
                <a:gd name="adj2" fmla="val 70625"/>
              </a:avLst>
            </a:prstGeom>
            <a:solidFill>
              <a:srgbClr val="4649AA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H</a:t>
              </a:r>
              <a:r>
                <a:rPr lang="en-US" altLang="zh-CN" sz="2400" b="1" baseline="-25000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2</a:t>
              </a:r>
              <a:r>
                <a:rPr lang="en-US" altLang="zh-CN" sz="2400" b="1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O</a:t>
              </a:r>
            </a:p>
          </p:txBody>
        </p:sp>
        <p:sp>
          <p:nvSpPr>
            <p:cNvPr id="8" name="右箭头 7"/>
            <p:cNvSpPr/>
            <p:nvPr/>
          </p:nvSpPr>
          <p:spPr>
            <a:xfrm>
              <a:off x="6347" y="7640"/>
              <a:ext cx="2952" cy="1410"/>
            </a:xfrm>
            <a:prstGeom prst="righ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sz="2400" b="1" strike="noStrike" noProof="1">
                  <a:solidFill>
                    <a:schemeClr val="bg1"/>
                  </a:solidFill>
                  <a:latin typeface="Tahoma" panose="020B0604030504040204" pitchFamily="34" charset="0"/>
                  <a:ea typeface="宋体" panose="02010600030101010101" pitchFamily="2" charset="-122"/>
                </a:rPr>
                <a:t>水解</a:t>
              </a:r>
              <a:endParaRPr lang="zh-CN" altLang="en-US" strike="noStrike" noProof="1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95325" y="4262438"/>
            <a:ext cx="7215188" cy="2576512"/>
            <a:chOff x="1060" y="5512"/>
            <a:chExt cx="12817" cy="5008"/>
          </a:xfrm>
        </p:grpSpPr>
        <p:grpSp>
          <p:nvGrpSpPr>
            <p:cNvPr id="86101" name="Group 78"/>
            <p:cNvGrpSpPr/>
            <p:nvPr/>
          </p:nvGrpSpPr>
          <p:grpSpPr>
            <a:xfrm>
              <a:off x="1060" y="7516"/>
              <a:ext cx="5087" cy="2383"/>
              <a:chOff x="624" y="1536"/>
              <a:chExt cx="2035" cy="954"/>
            </a:xfrm>
          </p:grpSpPr>
          <p:grpSp>
            <p:nvGrpSpPr>
              <p:cNvPr id="86102" name="Group 79"/>
              <p:cNvGrpSpPr/>
              <p:nvPr/>
            </p:nvGrpSpPr>
            <p:grpSpPr>
              <a:xfrm>
                <a:off x="624" y="1536"/>
                <a:ext cx="2035" cy="621"/>
                <a:chOff x="3408" y="720"/>
                <a:chExt cx="2035" cy="621"/>
              </a:xfrm>
            </p:grpSpPr>
            <p:cxnSp>
              <p:nvCxnSpPr>
                <p:cNvPr id="86103" name="Line 80"/>
                <p:cNvCxnSpPr/>
                <p:nvPr>
                  <p:custDataLst>
                    <p:tags r:id="rId42"/>
                  </p:custDataLst>
                </p:nvPr>
              </p:nvCxnSpPr>
              <p:spPr>
                <a:xfrm>
                  <a:off x="4176" y="864"/>
                  <a:ext cx="144" cy="192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104" name="Line 81"/>
                <p:cNvCxnSpPr/>
                <p:nvPr>
                  <p:custDataLst>
                    <p:tags r:id="rId43"/>
                  </p:custDataLst>
                </p:nvPr>
              </p:nvCxnSpPr>
              <p:spPr>
                <a:xfrm flipH="1">
                  <a:off x="3648" y="864"/>
                  <a:ext cx="144" cy="192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86105" name="Oval 82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3744" y="720"/>
                  <a:ext cx="480" cy="48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106" name="Oval 83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3888" y="864"/>
                  <a:ext cx="48" cy="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107" name="Oval 84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4032" y="864"/>
                  <a:ext cx="48" cy="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108" name="Arc 85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3889" y="864"/>
                  <a:ext cx="190" cy="24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109" name="Text Box 86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3408" y="1008"/>
                  <a:ext cx="432" cy="31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000" b="1">
                      <a:solidFill>
                        <a:schemeClr val="tx2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HO</a:t>
                  </a:r>
                </a:p>
              </p:txBody>
            </p:sp>
            <p:sp>
              <p:nvSpPr>
                <p:cNvPr id="86110" name="Text Box 87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4176" y="1031"/>
                  <a:ext cx="384" cy="31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2000" b="1">
                      <a:solidFill>
                        <a:schemeClr val="tx2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O</a:t>
                  </a:r>
                </a:p>
              </p:txBody>
            </p:sp>
            <p:cxnSp>
              <p:nvCxnSpPr>
                <p:cNvPr id="86111" name="Line 88"/>
                <p:cNvCxnSpPr/>
                <p:nvPr>
                  <p:custDataLst>
                    <p:tags r:id="rId50"/>
                  </p:custDataLst>
                </p:nvPr>
              </p:nvCxnSpPr>
              <p:spPr>
                <a:xfrm>
                  <a:off x="4944" y="864"/>
                  <a:ext cx="144" cy="192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112" name="Line 89"/>
                <p:cNvCxnSpPr/>
                <p:nvPr>
                  <p:custDataLst>
                    <p:tags r:id="rId51"/>
                  </p:custDataLst>
                </p:nvPr>
              </p:nvCxnSpPr>
              <p:spPr>
                <a:xfrm flipH="1">
                  <a:off x="4416" y="864"/>
                  <a:ext cx="144" cy="192"/>
                </a:xfrm>
                <a:prstGeom prst="line">
                  <a:avLst/>
                </a:prstGeom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86113" name="Oval 90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4512" y="720"/>
                  <a:ext cx="480" cy="480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114" name="Oval 91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4656" y="864"/>
                  <a:ext cx="48" cy="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115" name="Oval 92"/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4800" y="864"/>
                  <a:ext cx="48" cy="96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116" name="Arc 93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4656" y="864"/>
                  <a:ext cx="190" cy="24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117" name="Text Box 94"/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4992" y="1057"/>
                  <a:ext cx="451" cy="22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000" b="1">
                      <a:solidFill>
                        <a:schemeClr val="tx2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OH</a:t>
                  </a:r>
                </a:p>
              </p:txBody>
            </p:sp>
          </p:grpSp>
          <p:sp>
            <p:nvSpPr>
              <p:cNvPr id="86118" name="Text Box 95"/>
              <p:cNvSpPr/>
              <p:nvPr>
                <p:custDataLst>
                  <p:tags r:id="rId41"/>
                </p:custDataLst>
              </p:nvPr>
            </p:nvSpPr>
            <p:spPr>
              <a:xfrm>
                <a:off x="960" y="2132"/>
                <a:ext cx="1248" cy="3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chemeClr val="tx2"/>
                    </a:solidFill>
                    <a:latin typeface="Tahoma" panose="020B0604030504040204" pitchFamily="34" charset="0"/>
                    <a:ea typeface="宋体" panose="02010600030101010101" pitchFamily="2" charset="-122"/>
                  </a:rPr>
                  <a:t>麦芽糖</a:t>
                </a:r>
              </a:p>
            </p:txBody>
          </p:sp>
        </p:grpSp>
        <p:grpSp>
          <p:nvGrpSpPr>
            <p:cNvPr id="86119" name="组合 5"/>
            <p:cNvGrpSpPr/>
            <p:nvPr/>
          </p:nvGrpSpPr>
          <p:grpSpPr>
            <a:xfrm>
              <a:off x="10507" y="5512"/>
              <a:ext cx="3370" cy="5008"/>
              <a:chOff x="10507" y="5512"/>
              <a:chExt cx="3370" cy="5008"/>
            </a:xfrm>
          </p:grpSpPr>
          <p:grpSp>
            <p:nvGrpSpPr>
              <p:cNvPr id="86120" name="组合 2"/>
              <p:cNvGrpSpPr/>
              <p:nvPr/>
            </p:nvGrpSpPr>
            <p:grpSpPr>
              <a:xfrm>
                <a:off x="10642" y="5765"/>
                <a:ext cx="3235" cy="4755"/>
                <a:chOff x="6757441" y="3660430"/>
                <a:chExt cx="2054225" cy="3022127"/>
              </a:xfrm>
            </p:grpSpPr>
            <p:grpSp>
              <p:nvGrpSpPr>
                <p:cNvPr id="86121" name="Group 43"/>
                <p:cNvGrpSpPr/>
                <p:nvPr/>
              </p:nvGrpSpPr>
              <p:grpSpPr>
                <a:xfrm>
                  <a:off x="6757441" y="3660430"/>
                  <a:ext cx="2054225" cy="1468438"/>
                  <a:chOff x="1432" y="624"/>
                  <a:chExt cx="1294" cy="925"/>
                </a:xfrm>
              </p:grpSpPr>
              <p:grpSp>
                <p:nvGrpSpPr>
                  <p:cNvPr id="86122" name="Group 44"/>
                  <p:cNvGrpSpPr/>
                  <p:nvPr/>
                </p:nvGrpSpPr>
                <p:grpSpPr>
                  <a:xfrm>
                    <a:off x="1440" y="624"/>
                    <a:ext cx="1286" cy="598"/>
                    <a:chOff x="624" y="720"/>
                    <a:chExt cx="1286" cy="598"/>
                  </a:xfrm>
                </p:grpSpPr>
                <p:cxnSp>
                  <p:nvCxnSpPr>
                    <p:cNvPr id="86123" name="Line 45"/>
                    <p:cNvCxnSpPr/>
                    <p:nvPr>
                      <p:custDataLst>
                        <p:tags r:id="rId33"/>
                      </p:custDataLst>
                    </p:nvPr>
                  </p:nvCxnSpPr>
                  <p:spPr>
                    <a:xfrm>
                      <a:off x="1392" y="864"/>
                      <a:ext cx="144" cy="192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86124" name="Line 46"/>
                    <p:cNvCxnSpPr/>
                    <p:nvPr>
                      <p:custDataLst>
                        <p:tags r:id="rId34"/>
                      </p:custDataLst>
                    </p:nvPr>
                  </p:nvCxnSpPr>
                  <p:spPr>
                    <a:xfrm flipH="1">
                      <a:off x="864" y="864"/>
                      <a:ext cx="144" cy="192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sp>
                  <p:nvSpPr>
                    <p:cNvPr id="86125" name="Oval 47"/>
                    <p:cNvSpPr/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960" y="720"/>
                      <a:ext cx="480" cy="480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noFill/>
                    </a:ln>
                  </p:spPr>
                  <p:txBody>
                    <a:bodyPr wrap="none" anchor="ctr"/>
                    <a:lstStyle/>
                    <a:p>
                      <a:endParaRPr lang="zh-CN" altLang="en-US" sz="20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6126" name="Oval 48"/>
                    <p:cNvSpPr/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1104" y="864"/>
                      <a:ext cx="48" cy="9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endParaRPr lang="zh-CN" altLang="en-US" sz="20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6127" name="Oval 49"/>
                    <p:cNvSpPr/>
                    <p:nvPr>
                      <p:custDataLst>
                        <p:tags r:id="rId37"/>
                      </p:custDataLst>
                    </p:nvPr>
                  </p:nvSpPr>
                  <p:spPr>
                    <a:xfrm>
                      <a:off x="1248" y="864"/>
                      <a:ext cx="48" cy="9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endParaRPr lang="zh-CN" altLang="en-US" sz="20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6128" name="Arc 50"/>
                    <p:cNvSpPr/>
                    <p:nvPr>
                      <p:custDataLst>
                        <p:tags r:id="rId38"/>
                      </p:custDataLst>
                    </p:nvPr>
                  </p:nvSpPr>
                  <p:spPr>
                    <a:xfrm>
                      <a:off x="1105" y="864"/>
                      <a:ext cx="190" cy="240"/>
                    </a:xfrm>
                    <a:prstGeom prst="rect">
                      <a:avLst/>
                    </a:prstGeom>
                    <a:noFill/>
                    <a:ln w="285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anchor="t"/>
                    <a:lstStyle/>
                    <a:p>
                      <a:endParaRPr lang="zh-CN" altLang="en-US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6129" name="Text Box 51"/>
                    <p:cNvSpPr/>
                    <p:nvPr>
                      <p:custDataLst>
                        <p:tags r:id="rId39"/>
                      </p:custDataLst>
                    </p:nvPr>
                  </p:nvSpPr>
                  <p:spPr>
                    <a:xfrm>
                      <a:off x="624" y="1008"/>
                      <a:ext cx="432" cy="310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 anchor="t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zh-CN" sz="2000" b="1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HO</a:t>
                      </a:r>
                    </a:p>
                  </p:txBody>
                </p:sp>
                <p:sp>
                  <p:nvSpPr>
                    <p:cNvPr id="86130" name="Text Box 52"/>
                    <p:cNvSpPr/>
                    <p:nvPr>
                      <p:custDataLst>
                        <p:tags r:id="rId40"/>
                      </p:custDataLst>
                    </p:nvPr>
                  </p:nvSpPr>
                  <p:spPr>
                    <a:xfrm>
                      <a:off x="1440" y="1031"/>
                      <a:ext cx="470" cy="224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 wrap="square" anchor="t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zh-CN" sz="2000" b="1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OH</a:t>
                      </a:r>
                    </a:p>
                  </p:txBody>
                </p:sp>
              </p:grpSp>
              <p:sp>
                <p:nvSpPr>
                  <p:cNvPr id="86131" name="Text Box 53"/>
                  <p:cNvSpPr/>
                  <p:nvPr>
                    <p:custDataLst>
                      <p:tags r:id="rId32"/>
                    </p:custDataLst>
                  </p:nvPr>
                </p:nvSpPr>
                <p:spPr>
                  <a:xfrm>
                    <a:off x="1432" y="1191"/>
                    <a:ext cx="1016" cy="35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zh-CN" altLang="en-US" sz="2400" b="1">
                        <a:solidFill>
                          <a:schemeClr val="tx2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rPr>
                      <a:t>葡萄糖</a:t>
                    </a:r>
                  </a:p>
                </p:txBody>
              </p:sp>
            </p:grpSp>
            <p:grpSp>
              <p:nvGrpSpPr>
                <p:cNvPr id="86132" name="Group 43"/>
                <p:cNvGrpSpPr/>
                <p:nvPr/>
              </p:nvGrpSpPr>
              <p:grpSpPr>
                <a:xfrm>
                  <a:off x="6770141" y="5214119"/>
                  <a:ext cx="2025650" cy="1468438"/>
                  <a:chOff x="1440" y="624"/>
                  <a:chExt cx="1276" cy="925"/>
                </a:xfrm>
              </p:grpSpPr>
              <p:grpSp>
                <p:nvGrpSpPr>
                  <p:cNvPr id="86133" name="Group 44"/>
                  <p:cNvGrpSpPr/>
                  <p:nvPr/>
                </p:nvGrpSpPr>
                <p:grpSpPr>
                  <a:xfrm>
                    <a:off x="1440" y="624"/>
                    <a:ext cx="1276" cy="633"/>
                    <a:chOff x="624" y="720"/>
                    <a:chExt cx="1276" cy="633"/>
                  </a:xfrm>
                </p:grpSpPr>
                <p:cxnSp>
                  <p:nvCxnSpPr>
                    <p:cNvPr id="86134" name="Line 45"/>
                    <p:cNvCxnSpPr/>
                    <p:nvPr>
                      <p:custDataLst>
                        <p:tags r:id="rId24"/>
                      </p:custDataLst>
                    </p:nvPr>
                  </p:nvCxnSpPr>
                  <p:spPr>
                    <a:xfrm>
                      <a:off x="1392" y="864"/>
                      <a:ext cx="144" cy="192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86135" name="Line 46"/>
                    <p:cNvCxnSpPr/>
                    <p:nvPr>
                      <p:custDataLst>
                        <p:tags r:id="rId25"/>
                      </p:custDataLst>
                    </p:nvPr>
                  </p:nvCxnSpPr>
                  <p:spPr>
                    <a:xfrm flipH="1">
                      <a:off x="864" y="864"/>
                      <a:ext cx="144" cy="192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sp>
                  <p:nvSpPr>
                    <p:cNvPr id="86136" name="Oval 47"/>
                    <p:cNvSpPr/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960" y="720"/>
                      <a:ext cx="480" cy="480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noFill/>
                    </a:ln>
                  </p:spPr>
                  <p:txBody>
                    <a:bodyPr wrap="none" anchor="ctr"/>
                    <a:lstStyle/>
                    <a:p>
                      <a:endParaRPr lang="zh-CN" altLang="en-US" sz="20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6137" name="Oval 48"/>
                    <p:cNvSpPr/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1104" y="864"/>
                      <a:ext cx="48" cy="9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endParaRPr lang="zh-CN" altLang="en-US" sz="20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6138" name="Oval 49"/>
                    <p:cNvSpPr/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1248" y="864"/>
                      <a:ext cx="48" cy="9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endParaRPr lang="zh-CN" altLang="en-US" sz="200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6139" name="Arc 50"/>
                    <p:cNvSpPr/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1105" y="864"/>
                      <a:ext cx="190" cy="240"/>
                    </a:xfrm>
                    <a:prstGeom prst="rect">
                      <a:avLst/>
                    </a:prstGeom>
                    <a:noFill/>
                    <a:ln w="2857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anchor="t"/>
                    <a:lstStyle/>
                    <a:p>
                      <a:endParaRPr lang="zh-CN" altLang="en-US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86140" name="Text Box 51"/>
                    <p:cNvSpPr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624" y="1008"/>
                      <a:ext cx="432" cy="310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 anchor="t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zh-CN" sz="2000" b="1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HO</a:t>
                      </a:r>
                    </a:p>
                  </p:txBody>
                </p:sp>
                <p:sp>
                  <p:nvSpPr>
                    <p:cNvPr id="86141" name="Text Box 52"/>
                    <p:cNvSpPr/>
                    <p:nvPr>
                      <p:custDataLst>
                        <p:tags r:id="rId31"/>
                      </p:custDataLst>
                    </p:nvPr>
                  </p:nvSpPr>
                  <p:spPr>
                    <a:xfrm>
                      <a:off x="1440" y="1031"/>
                      <a:ext cx="460" cy="322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 wrap="square" anchor="t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zh-CN" sz="2000" b="1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rPr>
                        <a:t>OH</a:t>
                      </a:r>
                    </a:p>
                  </p:txBody>
                </p:sp>
              </p:grpSp>
              <p:sp>
                <p:nvSpPr>
                  <p:cNvPr id="86142" name="Text Box 53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1632" y="1191"/>
                    <a:ext cx="816" cy="35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zh-CN" altLang="en-US" sz="2400" b="1">
                        <a:solidFill>
                          <a:schemeClr val="tx2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rPr>
                      <a:t>葡萄糖</a:t>
                    </a:r>
                  </a:p>
                </p:txBody>
              </p:sp>
            </p:grpSp>
          </p:grpSp>
          <p:sp>
            <p:nvSpPr>
              <p:cNvPr id="9" name="圆角矩形 8"/>
              <p:cNvSpPr/>
              <p:nvPr/>
            </p:nvSpPr>
            <p:spPr>
              <a:xfrm>
                <a:off x="10507" y="5512"/>
                <a:ext cx="3175" cy="4990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/>
              </a:p>
            </p:txBody>
          </p:sp>
        </p:grpSp>
      </p:grpSp>
      <p:grpSp>
        <p:nvGrpSpPr>
          <p:cNvPr id="62574" name="组合 4"/>
          <p:cNvGrpSpPr/>
          <p:nvPr/>
        </p:nvGrpSpPr>
        <p:grpSpPr>
          <a:xfrm>
            <a:off x="7800975" y="387350"/>
            <a:ext cx="4225925" cy="4278313"/>
            <a:chOff x="4305" y="2905"/>
            <a:chExt cx="6655" cy="6738"/>
          </a:xfrm>
        </p:grpSpPr>
        <p:grpSp>
          <p:nvGrpSpPr>
            <p:cNvPr id="86145" name="组合 16"/>
            <p:cNvGrpSpPr/>
            <p:nvPr/>
          </p:nvGrpSpPr>
          <p:grpSpPr>
            <a:xfrm>
              <a:off x="6408" y="2905"/>
              <a:ext cx="4550" cy="1863"/>
              <a:chOff x="6409" y="2905"/>
              <a:chExt cx="4551" cy="1862"/>
            </a:xfrm>
          </p:grpSpPr>
          <p:sp>
            <p:nvSpPr>
              <p:cNvPr id="86146" name="文本框 40965"/>
              <p:cNvSpPr/>
              <p:nvPr>
                <p:custDataLst>
                  <p:tags r:id="rId18"/>
                </p:custDataLst>
              </p:nvPr>
            </p:nvSpPr>
            <p:spPr>
              <a:xfrm>
                <a:off x="8980" y="4022"/>
                <a:ext cx="1980" cy="74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1750" cap="flat" cmpd="sng">
                <a:solidFill>
                  <a:srgbClr val="ED7D3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</a:pPr>
                <a:r>
                  <a:rPr lang="zh-CN" altLang="en-US" sz="2400" b="1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葡萄糖</a:t>
                </a:r>
                <a:endParaRPr lang="zh-CN" altLang="en-US" sz="24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grpSp>
            <p:nvGrpSpPr>
              <p:cNvPr id="86147" name="组合 11"/>
              <p:cNvGrpSpPr/>
              <p:nvPr/>
            </p:nvGrpSpPr>
            <p:grpSpPr>
              <a:xfrm>
                <a:off x="6409" y="2905"/>
                <a:ext cx="4550" cy="1807"/>
                <a:chOff x="6409" y="2905"/>
                <a:chExt cx="4551" cy="1807"/>
              </a:xfrm>
            </p:grpSpPr>
            <p:sp>
              <p:nvSpPr>
                <p:cNvPr id="86148" name="文本框 40965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8980" y="2905"/>
                  <a:ext cx="1980" cy="7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1750" cap="flat" cmpd="sng">
                  <a:solidFill>
                    <a:srgbClr val="ED7D3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t"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ts val="1000"/>
                    </a:spcBef>
                    <a:buSzPct val="100000"/>
                    <a:buFont typeface="Arial" panose="020B0604020202020204" pitchFamily="34" charset="0"/>
                    <a:buChar char="•"/>
                  </a:pPr>
                  <a:r>
                    <a:rPr lang="zh-CN" altLang="en-US" sz="2400" b="1">
                      <a:solidFill>
                        <a:schemeClr val="tx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葡萄糖</a:t>
                  </a:r>
                  <a:endParaRPr lang="zh-CN" altLang="en-US" sz="2400" b="1">
                    <a:solidFill>
                      <a:schemeClr val="tx2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86149" name="组合 13"/>
                <p:cNvGrpSpPr/>
                <p:nvPr/>
              </p:nvGrpSpPr>
              <p:grpSpPr>
                <a:xfrm>
                  <a:off x="6409" y="3110"/>
                  <a:ext cx="2374" cy="1602"/>
                  <a:chOff x="4070804" y="1975442"/>
                  <a:chExt cx="1507845" cy="1017587"/>
                </a:xfrm>
              </p:grpSpPr>
              <p:sp>
                <p:nvSpPr>
                  <p:cNvPr id="86150" name="左大括号 16386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5418367" y="1975442"/>
                    <a:ext cx="160282" cy="1017587"/>
                  </a:xfrm>
                  <a:prstGeom prst="leftBrace">
                    <a:avLst>
                      <a:gd name="adj1" fmla="val 72569"/>
                      <a:gd name="adj2" fmla="val 50000"/>
                    </a:avLst>
                  </a:prstGeom>
                  <a:noFill/>
                  <a:ln w="28575" cap="flat" cmpd="sng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endParaRPr lang="zh-CN" altLang="en-US" sz="3600">
                      <a:latin typeface="Verdana" panose="020B0604030504040204" pitchFamily="34" charset="0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86151" name="组合 11"/>
                  <p:cNvGrpSpPr/>
                  <p:nvPr/>
                </p:nvGrpSpPr>
                <p:grpSpPr>
                  <a:xfrm>
                    <a:off x="4070804" y="2027618"/>
                    <a:ext cx="1181516" cy="469422"/>
                    <a:chOff x="4070804" y="2027618"/>
                    <a:chExt cx="1181516" cy="469422"/>
                  </a:xfrm>
                </p:grpSpPr>
                <p:sp>
                  <p:nvSpPr>
                    <p:cNvPr id="86152" name="文本框 15"/>
                    <p:cNvSpPr/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4070804" y="2027618"/>
                      <a:ext cx="1147005" cy="46942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FF"/>
                    </a:solidFill>
                    <a:ln w="31750">
                      <a:noFill/>
                    </a:ln>
                  </p:spPr>
                  <p:txBody>
                    <a:bodyPr wrap="none" anchor="t">
                      <a:spAutoFit/>
                    </a:bodyPr>
                    <a:lstStyle/>
                    <a:p>
                      <a:pPr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SzPct val="100000"/>
                        <a:buFont typeface="Arial" panose="020B0604020202020204" pitchFamily="34" charset="0"/>
                      </a:pPr>
                      <a:r>
                        <a:rPr lang="zh-CN" altLang="en-US" sz="2400" b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水解后</a:t>
                      </a:r>
                      <a:endParaRPr lang="zh-CN" altLang="en-US" sz="2400" b="1">
                        <a:solidFill>
                          <a:schemeClr val="tx2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p:txBody>
                </p:sp>
                <p:cxnSp>
                  <p:nvCxnSpPr>
                    <p:cNvPr id="86153" name="直接箭头连接符 4"/>
                    <p:cNvCxnSpPr/>
                    <p:nvPr>
                      <p:custDataLst>
                        <p:tags r:id="rId22"/>
                      </p:custDataLst>
                    </p:nvPr>
                  </p:nvCxnSpPr>
                  <p:spPr>
                    <a:xfrm>
                      <a:off x="4071239" y="2443717"/>
                      <a:ext cx="1181081" cy="2302"/>
                    </a:xfrm>
                    <a:prstGeom prst="straightConnector1">
                      <a:avLst/>
                    </a:prstGeom>
                    <a:ln w="6350" cap="flat" cmpd="sng">
                      <a:solidFill>
                        <a:srgbClr val="44546A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>
                  </p:spPr>
                </p:cxnSp>
              </p:grpSp>
            </p:grpSp>
          </p:grpSp>
        </p:grpSp>
        <p:grpSp>
          <p:nvGrpSpPr>
            <p:cNvPr id="86154" name="组合 14"/>
            <p:cNvGrpSpPr/>
            <p:nvPr/>
          </p:nvGrpSpPr>
          <p:grpSpPr>
            <a:xfrm>
              <a:off x="6327" y="5325"/>
              <a:ext cx="4632" cy="1857"/>
              <a:chOff x="6328" y="5325"/>
              <a:chExt cx="4632" cy="1858"/>
            </a:xfrm>
          </p:grpSpPr>
          <p:sp>
            <p:nvSpPr>
              <p:cNvPr id="86155" name="文本框 40965"/>
              <p:cNvSpPr/>
              <p:nvPr>
                <p:custDataLst>
                  <p:tags r:id="rId13"/>
                </p:custDataLst>
              </p:nvPr>
            </p:nvSpPr>
            <p:spPr>
              <a:xfrm>
                <a:off x="8980" y="6442"/>
                <a:ext cx="1490" cy="74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1750" cap="flat" cmpd="sng">
                <a:solidFill>
                  <a:srgbClr val="ED7D3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</a:pPr>
                <a:r>
                  <a:rPr lang="zh-CN" altLang="en-US" sz="2400" b="1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果糖</a:t>
                </a:r>
                <a:endParaRPr lang="zh-CN" altLang="en-US" sz="24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grpSp>
            <p:nvGrpSpPr>
              <p:cNvPr id="86156" name="组合 12"/>
              <p:cNvGrpSpPr/>
              <p:nvPr/>
            </p:nvGrpSpPr>
            <p:grpSpPr>
              <a:xfrm>
                <a:off x="6328" y="5325"/>
                <a:ext cx="4632" cy="1807"/>
                <a:chOff x="6328" y="5325"/>
                <a:chExt cx="4632" cy="1807"/>
              </a:xfrm>
            </p:grpSpPr>
            <p:sp>
              <p:nvSpPr>
                <p:cNvPr id="86157" name="文本框 40965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8980" y="5325"/>
                  <a:ext cx="1980" cy="7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1750" cap="flat" cmpd="sng">
                  <a:solidFill>
                    <a:srgbClr val="ED7D3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t"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ts val="1000"/>
                    </a:spcBef>
                    <a:buSzPct val="100000"/>
                    <a:buFont typeface="Arial" panose="020B0604020202020204" pitchFamily="34" charset="0"/>
                    <a:buChar char="•"/>
                  </a:pPr>
                  <a:r>
                    <a:rPr lang="zh-CN" altLang="en-US" sz="2400" b="1">
                      <a:solidFill>
                        <a:schemeClr val="tx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葡萄糖</a:t>
                  </a:r>
                  <a:endParaRPr lang="zh-CN" altLang="en-US" sz="2400" b="1">
                    <a:solidFill>
                      <a:schemeClr val="tx2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86158" name="组合 14"/>
                <p:cNvGrpSpPr/>
                <p:nvPr/>
              </p:nvGrpSpPr>
              <p:grpSpPr>
                <a:xfrm>
                  <a:off x="6327" y="5530"/>
                  <a:ext cx="2457" cy="1602"/>
                  <a:chOff x="4018087" y="3511112"/>
                  <a:chExt cx="1560562" cy="1017587"/>
                </a:xfrm>
              </p:grpSpPr>
              <p:sp>
                <p:nvSpPr>
                  <p:cNvPr id="86159" name="文本框 15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4018087" y="3567620"/>
                    <a:ext cx="1147005" cy="46942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FF"/>
                  </a:solidFill>
                  <a:ln w="31750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pPr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SzPct val="100000"/>
                      <a:buFont typeface="Arial" panose="020B0604020202020204" pitchFamily="34" charset="0"/>
                    </a:pPr>
                    <a:r>
                      <a:rPr lang="zh-CN" altLang="en-US" sz="24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水解后</a:t>
                    </a:r>
                    <a:endParaRPr lang="zh-CN" altLang="en-US" sz="2400" b="1">
                      <a:solidFill>
                        <a:schemeClr val="tx2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86160" name="左大括号 16386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5418367" y="3511112"/>
                    <a:ext cx="160282" cy="1017587"/>
                  </a:xfrm>
                  <a:prstGeom prst="leftBrace">
                    <a:avLst>
                      <a:gd name="adj1" fmla="val 72569"/>
                      <a:gd name="adj2" fmla="val 50000"/>
                    </a:avLst>
                  </a:prstGeom>
                  <a:noFill/>
                  <a:ln w="28575" cap="flat" cmpd="sng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endParaRPr lang="zh-CN" altLang="en-US" sz="3600">
                      <a:latin typeface="Verdana" panose="020B0604030504040204" pitchFamily="34" charset="0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86161" name="直接箭头连接符 54"/>
                  <p:cNvCxnSpPr/>
                  <p:nvPr>
                    <p:custDataLst>
                      <p:tags r:id="rId17"/>
                    </p:custDataLst>
                  </p:nvPr>
                </p:nvCxnSpPr>
                <p:spPr>
                  <a:xfrm>
                    <a:off x="4050279" y="4018679"/>
                    <a:ext cx="1181081" cy="2302"/>
                  </a:xfrm>
                  <a:prstGeom prst="straightConnector1">
                    <a:avLst/>
                  </a:prstGeom>
                  <a:ln w="6350" cap="flat" cmpd="sng">
                    <a:solidFill>
                      <a:srgbClr val="44546A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</p:spPr>
              </p:cxnSp>
            </p:grpSp>
          </p:grpSp>
        </p:grpSp>
        <p:grpSp>
          <p:nvGrpSpPr>
            <p:cNvPr id="86162" name="组合 3"/>
            <p:cNvGrpSpPr/>
            <p:nvPr/>
          </p:nvGrpSpPr>
          <p:grpSpPr>
            <a:xfrm>
              <a:off x="4305" y="3347"/>
              <a:ext cx="1980" cy="5628"/>
              <a:chOff x="4305" y="3348"/>
              <a:chExt cx="1980" cy="5626"/>
            </a:xfrm>
          </p:grpSpPr>
          <p:sp>
            <p:nvSpPr>
              <p:cNvPr id="86163" name="文本框 40965"/>
              <p:cNvSpPr/>
              <p:nvPr>
                <p:custDataLst>
                  <p:tags r:id="rId10"/>
                </p:custDataLst>
              </p:nvPr>
            </p:nvSpPr>
            <p:spPr>
              <a:xfrm>
                <a:off x="4305" y="3347"/>
                <a:ext cx="1980" cy="74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1750" cap="flat" cmpd="sng">
                <a:solidFill>
                  <a:srgbClr val="ED7D3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</a:pPr>
                <a:r>
                  <a:rPr lang="zh-CN" altLang="en-US" sz="2400" b="1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麦芽糖</a:t>
                </a:r>
                <a:endParaRPr lang="zh-CN" altLang="en-US" sz="24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86164" name="文本框 40965"/>
              <p:cNvSpPr/>
              <p:nvPr>
                <p:custDataLst>
                  <p:tags r:id="rId11"/>
                </p:custDataLst>
              </p:nvPr>
            </p:nvSpPr>
            <p:spPr>
              <a:xfrm>
                <a:off x="4305" y="5767"/>
                <a:ext cx="1498" cy="74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1750" cap="flat" cmpd="sng">
                <a:solidFill>
                  <a:srgbClr val="ED7D3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</a:pPr>
                <a:r>
                  <a:rPr lang="zh-CN" altLang="en-US" sz="2400" b="1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蔗糖</a:t>
                </a:r>
                <a:endParaRPr lang="zh-CN" altLang="en-US" sz="24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86165" name="文本框 40965"/>
              <p:cNvSpPr/>
              <p:nvPr>
                <p:custDataLst>
                  <p:tags r:id="rId12"/>
                </p:custDataLst>
              </p:nvPr>
            </p:nvSpPr>
            <p:spPr>
              <a:xfrm>
                <a:off x="4305" y="8227"/>
                <a:ext cx="1498" cy="745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1750" cap="flat" cmpd="sng">
                <a:solidFill>
                  <a:srgbClr val="ED7D3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</a:pPr>
                <a:r>
                  <a:rPr lang="zh-CN" altLang="en-US" sz="2400" b="1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乳糖</a:t>
                </a:r>
                <a:endParaRPr lang="zh-CN" altLang="en-US" sz="24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86166" name="组合 15"/>
            <p:cNvGrpSpPr/>
            <p:nvPr/>
          </p:nvGrpSpPr>
          <p:grpSpPr>
            <a:xfrm>
              <a:off x="6328" y="7785"/>
              <a:ext cx="4632" cy="1858"/>
              <a:chOff x="6328" y="7785"/>
              <a:chExt cx="4632" cy="1858"/>
            </a:xfrm>
          </p:grpSpPr>
          <p:sp>
            <p:nvSpPr>
              <p:cNvPr id="86167" name="文本框 40965"/>
              <p:cNvSpPr/>
              <p:nvPr>
                <p:custDataLst>
                  <p:tags r:id="rId5"/>
                </p:custDataLst>
              </p:nvPr>
            </p:nvSpPr>
            <p:spPr>
              <a:xfrm>
                <a:off x="8980" y="8902"/>
                <a:ext cx="1967" cy="74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1750" cap="flat" cmpd="sng">
                <a:solidFill>
                  <a:srgbClr val="ED7D3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</a:pPr>
                <a:r>
                  <a:rPr lang="zh-CN" altLang="en-US" sz="2400" b="1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半乳糖</a:t>
                </a:r>
                <a:endParaRPr lang="zh-CN" altLang="en-US" sz="2400" b="1">
                  <a:solidFill>
                    <a:schemeClr val="tx2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grpSp>
            <p:nvGrpSpPr>
              <p:cNvPr id="86168" name="组合 13"/>
              <p:cNvGrpSpPr/>
              <p:nvPr/>
            </p:nvGrpSpPr>
            <p:grpSpPr>
              <a:xfrm>
                <a:off x="6328" y="7785"/>
                <a:ext cx="4632" cy="1807"/>
                <a:chOff x="6328" y="7785"/>
                <a:chExt cx="4632" cy="1807"/>
              </a:xfrm>
            </p:grpSpPr>
            <p:sp>
              <p:nvSpPr>
                <p:cNvPr id="86169" name="文本框 40965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8980" y="7785"/>
                  <a:ext cx="1980" cy="7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1750" cap="flat" cmpd="sng">
                  <a:solidFill>
                    <a:srgbClr val="ED7D3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t"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ts val="1000"/>
                    </a:spcBef>
                    <a:buSzPct val="100000"/>
                    <a:buFont typeface="Arial" panose="020B0604020202020204" pitchFamily="34" charset="0"/>
                    <a:buChar char="•"/>
                  </a:pPr>
                  <a:r>
                    <a:rPr lang="zh-CN" altLang="en-US" sz="2400" b="1">
                      <a:solidFill>
                        <a:schemeClr val="tx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葡萄糖</a:t>
                  </a:r>
                  <a:endParaRPr lang="zh-CN" altLang="en-US" sz="2400" b="1">
                    <a:solidFill>
                      <a:schemeClr val="tx2"/>
                    </a:solidFill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86170" name="组合 16"/>
                <p:cNvGrpSpPr/>
                <p:nvPr/>
              </p:nvGrpSpPr>
              <p:grpSpPr>
                <a:xfrm>
                  <a:off x="6327" y="7990"/>
                  <a:ext cx="2457" cy="1602"/>
                  <a:chOff x="4018087" y="5074306"/>
                  <a:chExt cx="1560562" cy="1017587"/>
                </a:xfrm>
              </p:grpSpPr>
              <p:sp>
                <p:nvSpPr>
                  <p:cNvPr id="86171" name="文本框 15"/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4018087" y="5235686"/>
                    <a:ext cx="1147005" cy="46942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FF"/>
                  </a:solidFill>
                  <a:ln w="31750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pPr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SzPct val="100000"/>
                      <a:buFont typeface="Arial" panose="020B0604020202020204" pitchFamily="34" charset="0"/>
                    </a:pPr>
                    <a:r>
                      <a:rPr lang="zh-CN" altLang="en-US" sz="24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水解后</a:t>
                    </a:r>
                    <a:endParaRPr lang="zh-CN" altLang="en-US" sz="2400" b="1">
                      <a:solidFill>
                        <a:schemeClr val="tx2"/>
                      </a:solidFill>
                      <a:latin typeface="宋体" panose="02010600030101010101" pitchFamily="2" charset="-122"/>
                      <a:ea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86172" name="左大括号 16386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5418367" y="5074306"/>
                    <a:ext cx="160282" cy="1017587"/>
                  </a:xfrm>
                  <a:prstGeom prst="leftBrace">
                    <a:avLst>
                      <a:gd name="adj1" fmla="val 72569"/>
                      <a:gd name="adj2" fmla="val 50000"/>
                    </a:avLst>
                  </a:prstGeom>
                  <a:noFill/>
                  <a:ln w="28575" cap="flat" cmpd="sng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endParaRPr lang="zh-CN" altLang="en-US" sz="3600">
                      <a:latin typeface="Verdana" panose="020B0604030504040204" pitchFamily="34" charset="0"/>
                      <a:ea typeface="宋体" panose="02010600030101010101" pitchFamily="2" charset="-122"/>
                    </a:endParaRPr>
                  </a:p>
                </p:txBody>
              </p:sp>
              <p:cxnSp>
                <p:nvCxnSpPr>
                  <p:cNvPr id="86173" name="直接箭头连接符 65"/>
                  <p:cNvCxnSpPr/>
                  <p:nvPr>
                    <p:custDataLst>
                      <p:tags r:id="rId9"/>
                    </p:custDataLst>
                  </p:nvPr>
                </p:nvCxnSpPr>
                <p:spPr>
                  <a:xfrm>
                    <a:off x="4050279" y="5648610"/>
                    <a:ext cx="1181081" cy="2302"/>
                  </a:xfrm>
                  <a:prstGeom prst="straightConnector1">
                    <a:avLst/>
                  </a:prstGeom>
                  <a:ln w="6350" cap="flat" cmpd="sng">
                    <a:solidFill>
                      <a:srgbClr val="44546A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</p:spPr>
              </p:cxnSp>
            </p:grpSp>
          </p:grpSp>
        </p:grpSp>
      </p:grpSp>
      <p:sp>
        <p:nvSpPr>
          <p:cNvPr id="4" name="文本框 3"/>
          <p:cNvSpPr txBox="1"/>
          <p:nvPr/>
        </p:nvSpPr>
        <p:spPr>
          <a:xfrm>
            <a:off x="2867025" y="1374775"/>
            <a:ext cx="18675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水解成单糖，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buNone/>
            </a:pP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提供能量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左箭头 13">
            <a:hlinkClick r:id="rId99" action="ppaction://hlinksldjump"/>
          </p:cNvPr>
          <p:cNvSpPr/>
          <p:nvPr/>
        </p:nvSpPr>
        <p:spPr>
          <a:xfrm>
            <a:off x="4483100" y="6456045"/>
            <a:ext cx="575945" cy="360045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文本框 40965"/>
          <p:cNvSpPr/>
          <p:nvPr>
            <p:custDataLst>
              <p:tags r:id="rId1"/>
            </p:custDataLst>
          </p:nvPr>
        </p:nvSpPr>
        <p:spPr>
          <a:xfrm>
            <a:off x="5929313" y="2189163"/>
            <a:ext cx="185737" cy="4619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en-US" sz="2400" b="1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7042" name="图片 13314" descr="gbba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575" y="58738"/>
            <a:ext cx="12163425" cy="34131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/>
          <p:nvPr/>
        </p:nvGraphicFramePr>
        <p:xfrm>
          <a:off x="333375" y="500063"/>
          <a:ext cx="2518410" cy="312102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9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46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种类</a:t>
                      </a:r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R w="38100" cmpd="sng">
                      <a:solidFill>
                        <a:srgbClr val="000000"/>
                      </a:solidFill>
                      <a:prstDash val="sysDash"/>
                    </a:lnR>
                    <a:lnT w="38100" cmpd="sng">
                      <a:solidFill>
                        <a:srgbClr val="000000"/>
                      </a:solidFill>
                      <a:prstDash val="sysDash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  <a:lnT w="38100" cmpd="sng">
                      <a:solidFill>
                        <a:srgbClr val="000000"/>
                      </a:solidFill>
                      <a:prstDash val="sys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55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多糖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淀粉</a:t>
                      </a: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纤维素</a:t>
                      </a: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1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糖原</a:t>
                      </a: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2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38100" cmpd="sng">
                      <a:solidFill>
                        <a:srgbClr val="000000"/>
                      </a:solidFill>
                      <a:prstDash val="sysDash"/>
                    </a:lnL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几丁质</a:t>
                      </a:r>
                    </a:p>
                  </a:txBody>
                  <a:tcPr marL="68580" marR="68580" marT="0" marB="0" anchor="ctr">
                    <a:lnR w="38100" cmpd="sng">
                      <a:solidFill>
                        <a:srgbClr val="000000"/>
                      </a:solidFill>
                      <a:prstDash val="sysDash"/>
                    </a:lnR>
                    <a:lnB w="38100" cmpd="sng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2851150" y="500063"/>
          <a:ext cx="8444865" cy="312102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53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4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作用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主要分布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2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重要的储能物质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植物细胞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植物细胞壁的主要组成成分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55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动物细胞（肝脏、肌肉）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6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废水处理、制作包装纸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甲壳类动物和昆虫的外骨骼</a:t>
                      </a:r>
                      <a:r>
                        <a:rPr 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文本框 5"/>
          <p:cNvSpPr txBox="1"/>
          <p:nvPr/>
        </p:nvSpPr>
        <p:spPr>
          <a:xfrm>
            <a:off x="3856038" y="5430838"/>
            <a:ext cx="76215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不同多糖分子的空间结构不同，而导致其功能不相同。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51785" y="2189480"/>
            <a:ext cx="44583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肝糖原（储存能量，调节血糖）、肌糖原（储存能量）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04545" y="500380"/>
            <a:ext cx="10842625" cy="5302250"/>
            <a:chOff x="526" y="630"/>
            <a:chExt cx="17073" cy="835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rcRect l="5452" r="12278" b="-400"/>
            <a:stretch>
              <a:fillRect/>
            </a:stretch>
          </p:blipFill>
          <p:spPr>
            <a:xfrm>
              <a:off x="526" y="6151"/>
              <a:ext cx="3563" cy="2830"/>
            </a:xfrm>
            <a:prstGeom prst="snip2DiagRect">
              <a:avLst/>
            </a:prstGeom>
          </p:spPr>
        </p:pic>
        <p:pic>
          <p:nvPicPr>
            <p:cNvPr id="10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5331" y="630"/>
              <a:ext cx="12267" cy="729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fc5132c-44ec-473a-9c88-3db033022348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b0c8d08-c77e-47a1-8be2-bee80dc7a4ba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fc5132c-44ec-473a-9c88-3db033022348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b0c8d08-c77e-47a1-8be2-bee80dc7a4ba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ff05c27-d306-4190-9002-6ddd2d365e49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65a07cd-4e19-47a1-a859-2e0ffd2a1a6a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0f9ed14-b5d2-424b-9499-802b8a426216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dd7eacf-2a0a-4d6d-8ac4-3e40d36e48f3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d2629a6-6b61-4842-ada3-c2a5e6674f1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858</Words>
  <Application>Microsoft Office PowerPoint</Application>
  <PresentationFormat>宽屏</PresentationFormat>
  <Paragraphs>232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方正粗黑宋简体</vt:lpstr>
      <vt:lpstr>宋体</vt:lpstr>
      <vt:lpstr>微软雅黑</vt:lpstr>
      <vt:lpstr>Arial</vt:lpstr>
      <vt:lpstr>Calibri</vt:lpstr>
      <vt:lpstr>Calibri Light</vt:lpstr>
      <vt:lpstr>Tahoma</vt:lpstr>
      <vt:lpstr>Times New Roman</vt:lpstr>
      <vt:lpstr>Verdana</vt:lpstr>
      <vt:lpstr>1</vt:lpstr>
      <vt:lpstr>12</vt:lpstr>
      <vt:lpstr>4_12</vt:lpstr>
      <vt:lpstr>1_1</vt:lpstr>
      <vt:lpstr>2_12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杨芳</cp:lastModifiedBy>
  <cp:revision>346</cp:revision>
  <dcterms:created xsi:type="dcterms:W3CDTF">2015-05-05T08:02:00Z</dcterms:created>
  <dcterms:modified xsi:type="dcterms:W3CDTF">2021-09-26T01:12:39Z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